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80" r:id="rId3"/>
    <p:sldId id="283" r:id="rId4"/>
    <p:sldId id="262" r:id="rId5"/>
    <p:sldId id="281"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263" r:id="rId23"/>
    <p:sldId id="256" r:id="rId24"/>
    <p:sldId id="282" r:id="rId25"/>
    <p:sldId id="258" r:id="rId26"/>
    <p:sldId id="259" r:id="rId27"/>
    <p:sldId id="260" r:id="rId28"/>
    <p:sldId id="26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3BA"/>
    <a:srgbClr val="F6B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4" autoAdjust="0"/>
    <p:restoredTop sz="94660"/>
  </p:normalViewPr>
  <p:slideViewPr>
    <p:cSldViewPr snapToGrid="0">
      <p:cViewPr>
        <p:scale>
          <a:sx n="100" d="100"/>
          <a:sy n="100" d="100"/>
        </p:scale>
        <p:origin x="422" y="58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849A0-6A21-4AD0-99BC-1EC6A99B9D87}" type="datetimeFigureOut">
              <a:rPr lang="zh-CN" altLang="en-US" smtClean="0"/>
              <a:t>2021/6/11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ED08D7-DBC4-4D4B-88C8-69A448E659BE}" type="slidenum">
              <a:rPr lang="zh-CN" altLang="en-US" smtClean="0"/>
              <a:t>‹#›</a:t>
            </a:fld>
            <a:endParaRPr lang="zh-CN" altLang="en-US"/>
          </a:p>
        </p:txBody>
      </p:sp>
    </p:spTree>
    <p:extLst>
      <p:ext uri="{BB962C8B-B14F-4D97-AF65-F5344CB8AC3E}">
        <p14:creationId xmlns:p14="http://schemas.microsoft.com/office/powerpoint/2010/main" val="174580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8648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2720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0173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987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88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939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009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415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849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396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583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986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9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354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824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716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07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537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BA1B-1807-478D-B016-42DA58C1417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5E6C463C-E742-4E8B-9F63-BEAC4BF4DC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33AF8BB1-C066-42B5-B98D-B2AA5EB43EA9}"/>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E02D2D5F-60CE-4E5A-A9A5-1B1E65C21FF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8D8E422-D750-4F67-A793-35DA694EF52D}"/>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372249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D100-9CCB-4239-BCB4-1EA25EB869F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BEF44075-1ADE-40CD-AD91-73D91AB93C87}"/>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6104EDD-CB71-474C-BE3E-8F3DD5123887}"/>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98672835-C760-437C-9986-8603D904B4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7DA5216-6EC9-4B80-B973-9D8BE9B8FBB9}"/>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55879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2FD270-7395-400A-89B0-4DFE6FADBD99}"/>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C49A5E1-99CE-409D-B028-7538AA4C3505}"/>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F7D19E6-9BF2-4C4A-953F-54F6062203F5}"/>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B5973225-1650-492A-B987-82BE59783DF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999A65E-0CB3-424F-9F14-2A838464FC5F}"/>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763313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03201"/>
            <a:ext cx="12192000" cy="6477020"/>
          </a:xfrm>
          <a:prstGeom prst="rect">
            <a:avLst/>
          </a:prstGeom>
          <a:noFill/>
          <a:ln>
            <a:noFill/>
          </a:ln>
        </p:spPr>
      </p:pic>
      <p:sp>
        <p:nvSpPr>
          <p:cNvPr id="11" name="Google Shape;11;p2"/>
          <p:cNvSpPr txBox="1">
            <a:spLocks noGrp="1"/>
          </p:cNvSpPr>
          <p:nvPr>
            <p:ph type="ctrTitle"/>
          </p:nvPr>
        </p:nvSpPr>
        <p:spPr>
          <a:xfrm>
            <a:off x="3675800" y="1892500"/>
            <a:ext cx="4682800" cy="30728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5600"/>
              <a:buNone/>
              <a:defRPr sz="7466">
                <a:solidFill>
                  <a:schemeClr val="dk1"/>
                </a:solidFill>
              </a:defRPr>
            </a:lvl1pPr>
            <a:lvl2pPr lvl="1" algn="ctr" rtl="0">
              <a:spcBef>
                <a:spcPts val="0"/>
              </a:spcBef>
              <a:spcAft>
                <a:spcPts val="0"/>
              </a:spcAft>
              <a:buClr>
                <a:schemeClr val="dk1"/>
              </a:buClr>
              <a:buSzPts val="5600"/>
              <a:buNone/>
              <a:defRPr sz="7466">
                <a:solidFill>
                  <a:schemeClr val="dk1"/>
                </a:solidFill>
              </a:defRPr>
            </a:lvl2pPr>
            <a:lvl3pPr lvl="2" algn="ctr" rtl="0">
              <a:spcBef>
                <a:spcPts val="0"/>
              </a:spcBef>
              <a:spcAft>
                <a:spcPts val="0"/>
              </a:spcAft>
              <a:buClr>
                <a:schemeClr val="dk1"/>
              </a:buClr>
              <a:buSzPts val="5600"/>
              <a:buNone/>
              <a:defRPr sz="7466">
                <a:solidFill>
                  <a:schemeClr val="dk1"/>
                </a:solidFill>
              </a:defRPr>
            </a:lvl3pPr>
            <a:lvl4pPr lvl="3" algn="ctr" rtl="0">
              <a:spcBef>
                <a:spcPts val="0"/>
              </a:spcBef>
              <a:spcAft>
                <a:spcPts val="0"/>
              </a:spcAft>
              <a:buClr>
                <a:schemeClr val="dk1"/>
              </a:buClr>
              <a:buSzPts val="5600"/>
              <a:buNone/>
              <a:defRPr sz="7466">
                <a:solidFill>
                  <a:schemeClr val="dk1"/>
                </a:solidFill>
              </a:defRPr>
            </a:lvl4pPr>
            <a:lvl5pPr lvl="4" algn="ctr" rtl="0">
              <a:spcBef>
                <a:spcPts val="0"/>
              </a:spcBef>
              <a:spcAft>
                <a:spcPts val="0"/>
              </a:spcAft>
              <a:buClr>
                <a:schemeClr val="dk1"/>
              </a:buClr>
              <a:buSzPts val="5600"/>
              <a:buNone/>
              <a:defRPr sz="7466">
                <a:solidFill>
                  <a:schemeClr val="dk1"/>
                </a:solidFill>
              </a:defRPr>
            </a:lvl5pPr>
            <a:lvl6pPr lvl="5" algn="ctr" rtl="0">
              <a:spcBef>
                <a:spcPts val="0"/>
              </a:spcBef>
              <a:spcAft>
                <a:spcPts val="0"/>
              </a:spcAft>
              <a:buClr>
                <a:schemeClr val="dk1"/>
              </a:buClr>
              <a:buSzPts val="5600"/>
              <a:buNone/>
              <a:defRPr sz="7466">
                <a:solidFill>
                  <a:schemeClr val="dk1"/>
                </a:solidFill>
              </a:defRPr>
            </a:lvl6pPr>
            <a:lvl7pPr lvl="6" algn="ctr" rtl="0">
              <a:spcBef>
                <a:spcPts val="0"/>
              </a:spcBef>
              <a:spcAft>
                <a:spcPts val="0"/>
              </a:spcAft>
              <a:buClr>
                <a:schemeClr val="dk1"/>
              </a:buClr>
              <a:buSzPts val="5600"/>
              <a:buNone/>
              <a:defRPr sz="7466">
                <a:solidFill>
                  <a:schemeClr val="dk1"/>
                </a:solidFill>
              </a:defRPr>
            </a:lvl7pPr>
            <a:lvl8pPr lvl="7" algn="ctr" rtl="0">
              <a:spcBef>
                <a:spcPts val="0"/>
              </a:spcBef>
              <a:spcAft>
                <a:spcPts val="0"/>
              </a:spcAft>
              <a:buClr>
                <a:schemeClr val="dk1"/>
              </a:buClr>
              <a:buSzPts val="5600"/>
              <a:buNone/>
              <a:defRPr sz="7466">
                <a:solidFill>
                  <a:schemeClr val="dk1"/>
                </a:solidFill>
              </a:defRPr>
            </a:lvl8pPr>
            <a:lvl9pPr lvl="8" algn="ctr" rtl="0">
              <a:spcBef>
                <a:spcPts val="0"/>
              </a:spcBef>
              <a:spcAft>
                <a:spcPts val="0"/>
              </a:spcAft>
              <a:buClr>
                <a:schemeClr val="dk1"/>
              </a:buClr>
              <a:buSzPts val="5600"/>
              <a:buNone/>
              <a:defRPr sz="7466">
                <a:solidFill>
                  <a:schemeClr val="dk1"/>
                </a:solidFill>
              </a:defRPr>
            </a:lvl9pPr>
          </a:lstStyle>
          <a:p>
            <a:endParaRPr/>
          </a:p>
        </p:txBody>
      </p:sp>
    </p:spTree>
    <p:extLst>
      <p:ext uri="{BB962C8B-B14F-4D97-AF65-F5344CB8AC3E}">
        <p14:creationId xmlns:p14="http://schemas.microsoft.com/office/powerpoint/2010/main" val="3400908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0"/>
        <p:cNvGrpSpPr/>
        <p:nvPr/>
      </p:nvGrpSpPr>
      <p:grpSpPr>
        <a:xfrm>
          <a:off x="0" y="0"/>
          <a:ext cx="0" cy="0"/>
          <a:chOff x="0" y="0"/>
          <a:chExt cx="0" cy="0"/>
        </a:xfrm>
      </p:grpSpPr>
      <p:pic>
        <p:nvPicPr>
          <p:cNvPr id="21" name="Google Shape;21;p5"/>
          <p:cNvPicPr preferRelativeResize="0"/>
          <p:nvPr/>
        </p:nvPicPr>
        <p:blipFill>
          <a:blip r:embed="rId2">
            <a:alphaModFix/>
          </a:blip>
          <a:stretch>
            <a:fillRect/>
          </a:stretch>
        </p:blipFill>
        <p:spPr>
          <a:xfrm>
            <a:off x="0" y="4597400"/>
            <a:ext cx="12192000" cy="2159000"/>
          </a:xfrm>
          <a:prstGeom prst="rect">
            <a:avLst/>
          </a:prstGeom>
          <a:noFill/>
          <a:ln>
            <a:noFill/>
          </a:ln>
        </p:spPr>
      </p:pic>
      <p:sp>
        <p:nvSpPr>
          <p:cNvPr id="22" name="Google Shape;22;p5"/>
          <p:cNvSpPr txBox="1">
            <a:spLocks noGrp="1"/>
          </p:cNvSpPr>
          <p:nvPr>
            <p:ph type="title"/>
          </p:nvPr>
        </p:nvSpPr>
        <p:spPr>
          <a:xfrm>
            <a:off x="1140400" y="809867"/>
            <a:ext cx="9911200" cy="5284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3" name="Google Shape;23;p5"/>
          <p:cNvSpPr txBox="1">
            <a:spLocks noGrp="1"/>
          </p:cNvSpPr>
          <p:nvPr>
            <p:ph type="body" idx="1"/>
          </p:nvPr>
        </p:nvSpPr>
        <p:spPr>
          <a:xfrm>
            <a:off x="1140400" y="1602067"/>
            <a:ext cx="9911200" cy="34476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067"/>
              </a:spcBef>
              <a:spcAft>
                <a:spcPts val="0"/>
              </a:spcAft>
              <a:buSzPts val="2400"/>
              <a:buChar char="○"/>
              <a:defRPr/>
            </a:lvl2pPr>
            <a:lvl3pPr marL="1828754" lvl="2" indent="-507987" rtl="0">
              <a:spcBef>
                <a:spcPts val="1067"/>
              </a:spcBef>
              <a:spcAft>
                <a:spcPts val="0"/>
              </a:spcAft>
              <a:buSzPts val="2400"/>
              <a:buChar char="■"/>
              <a:defRPr/>
            </a:lvl3pPr>
            <a:lvl4pPr marL="2438339" lvl="3" indent="-507987" rtl="0">
              <a:spcBef>
                <a:spcPts val="1067"/>
              </a:spcBef>
              <a:spcAft>
                <a:spcPts val="0"/>
              </a:spcAft>
              <a:buSzPts val="2400"/>
              <a:buChar char="●"/>
              <a:defRPr/>
            </a:lvl4pPr>
            <a:lvl5pPr marL="3047924" lvl="4" indent="-507987" rtl="0">
              <a:spcBef>
                <a:spcPts val="1067"/>
              </a:spcBef>
              <a:spcAft>
                <a:spcPts val="0"/>
              </a:spcAft>
              <a:buSzPts val="2400"/>
              <a:buChar char="○"/>
              <a:defRPr/>
            </a:lvl5pPr>
            <a:lvl6pPr marL="3657509" lvl="5" indent="-507987" rtl="0">
              <a:spcBef>
                <a:spcPts val="1067"/>
              </a:spcBef>
              <a:spcAft>
                <a:spcPts val="0"/>
              </a:spcAft>
              <a:buSzPts val="2400"/>
              <a:buChar char="■"/>
              <a:defRPr/>
            </a:lvl6pPr>
            <a:lvl7pPr marL="4267093" lvl="6" indent="-507987" rtl="0">
              <a:spcBef>
                <a:spcPts val="1067"/>
              </a:spcBef>
              <a:spcAft>
                <a:spcPts val="0"/>
              </a:spcAft>
              <a:buSzPts val="2400"/>
              <a:buChar char="●"/>
              <a:defRPr/>
            </a:lvl7pPr>
            <a:lvl8pPr marL="4876678" lvl="7" indent="-507987" rtl="0">
              <a:spcBef>
                <a:spcPts val="1067"/>
              </a:spcBef>
              <a:spcAft>
                <a:spcPts val="0"/>
              </a:spcAft>
              <a:buSzPts val="2400"/>
              <a:buChar char="○"/>
              <a:defRPr/>
            </a:lvl8pPr>
            <a:lvl9pPr marL="5486263" lvl="8" indent="-507987" rtl="0">
              <a:spcBef>
                <a:spcPts val="1067"/>
              </a:spcBef>
              <a:spcAft>
                <a:spcPts val="1067"/>
              </a:spcAft>
              <a:buSzPts val="2400"/>
              <a:buChar char="■"/>
              <a:defRPr/>
            </a:lvl9pPr>
          </a:lstStyle>
          <a:p>
            <a:endParaRPr/>
          </a:p>
        </p:txBody>
      </p:sp>
      <p:sp>
        <p:nvSpPr>
          <p:cNvPr id="24" name="Google Shape;24;p5"/>
          <p:cNvSpPr txBox="1">
            <a:spLocks noGrp="1"/>
          </p:cNvSpPr>
          <p:nvPr>
            <p:ph type="sldNum" idx="12"/>
          </p:nvPr>
        </p:nvSpPr>
        <p:spPr>
          <a:xfrm>
            <a:off x="11307445" y="6295764"/>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6565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40E2-3DD8-4764-8ED1-471FD5B6A5B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0F94FC0-033A-46D2-9D0B-9DE682690122}"/>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C99D5B9-B196-4025-B55F-D3B4D60685BB}"/>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9483F3F1-EE40-4736-80DA-6EB4E4DED7F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CDF33AB-B458-42AF-964E-924BBA1BF4D1}"/>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3893905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56B2-7043-4F64-BC65-F8769E12BA8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C1A99E4-4798-407D-81B1-0614EC12E2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1E8F1112-59B2-45FB-ACA2-BB2895849476}"/>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B348C7E3-77B8-4E1F-AF8D-411F1B188D1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8413B92-363B-4901-A4F5-BE14E2365C20}"/>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313314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550C-A03A-43BB-B33C-731965DE186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43634EA-08CA-44B7-B4A5-0C856916029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5EE06410-B9F3-472C-AE0B-A92F2877A174}"/>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B13CC0EF-EFCF-4CF8-BCC5-DE457C5E9B16}"/>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6" name="Footer Placeholder 5">
            <a:extLst>
              <a:ext uri="{FF2B5EF4-FFF2-40B4-BE49-F238E27FC236}">
                <a16:creationId xmlns:a16="http://schemas.microsoft.com/office/drawing/2014/main" id="{7B70788F-B151-417F-9618-C56D295D836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87378CB-398E-4E28-87BE-87C6E0AC479B}"/>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113870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3951-F790-4179-AAC6-350AFA17B5C3}"/>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42F2CEE-DE50-445D-824B-B5D1379972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5498F473-D9D4-4E71-AD66-A5601C3AE918}"/>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E39A86B7-B596-4E28-8EA4-A664ED4EC6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D09628FA-108E-4ABA-B31E-B97084E50A2C}"/>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CAB507D2-3742-467B-B314-1B8802B71E4B}"/>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8" name="Footer Placeholder 7">
            <a:extLst>
              <a:ext uri="{FF2B5EF4-FFF2-40B4-BE49-F238E27FC236}">
                <a16:creationId xmlns:a16="http://schemas.microsoft.com/office/drawing/2014/main" id="{5DAD24DA-331A-47DA-BF51-02D63AEFE40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64884F98-F1C9-41AD-87F7-C786185A1774}"/>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297288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C318-2914-426D-B739-D4557CAF59D4}"/>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8141905-67A6-45A7-AB9F-7477037CDA20}"/>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4" name="Footer Placeholder 3">
            <a:extLst>
              <a:ext uri="{FF2B5EF4-FFF2-40B4-BE49-F238E27FC236}">
                <a16:creationId xmlns:a16="http://schemas.microsoft.com/office/drawing/2014/main" id="{14F29290-ABF0-4207-8BA3-9B8225A071D0}"/>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D387C9B-DFB7-41BC-A7BE-ED3D387C0D10}"/>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40214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EA7AC-889A-4D05-A707-EAE270116DD6}"/>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3" name="Footer Placeholder 2">
            <a:extLst>
              <a:ext uri="{FF2B5EF4-FFF2-40B4-BE49-F238E27FC236}">
                <a16:creationId xmlns:a16="http://schemas.microsoft.com/office/drawing/2014/main" id="{527DD81A-6009-4DD2-8205-594C4F7708EB}"/>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00190D-D8B4-4F1B-B9F3-68FD843FEC67}"/>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1422646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A296-C63F-4AC6-8B0C-0DAA55E1D338}"/>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41CCB06-5876-4322-83C2-F7F1DA945A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6DD8077-413E-4A1A-8830-F650DD8FB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E88627EF-3B45-4F72-9514-B5C863282DFD}"/>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6" name="Footer Placeholder 5">
            <a:extLst>
              <a:ext uri="{FF2B5EF4-FFF2-40B4-BE49-F238E27FC236}">
                <a16:creationId xmlns:a16="http://schemas.microsoft.com/office/drawing/2014/main" id="{D51314D8-5F75-4ED7-9079-0E025BDD779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F43284D-F35F-4CA4-A6F8-C33675D01E34}"/>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291293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DCB51-FDC6-4F74-B67E-4C0705AA193C}"/>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8A67517B-B1FA-48C0-9682-1DB90DB483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1011443A-DE63-4971-BF19-BDB48758F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EFB78F6-17A3-417A-8F41-911EB7AFB72D}"/>
              </a:ext>
            </a:extLst>
          </p:cNvPr>
          <p:cNvSpPr>
            <a:spLocks noGrp="1"/>
          </p:cNvSpPr>
          <p:nvPr>
            <p:ph type="dt" sz="half" idx="10"/>
          </p:nvPr>
        </p:nvSpPr>
        <p:spPr/>
        <p:txBody>
          <a:bodyPr/>
          <a:lstStyle/>
          <a:p>
            <a:fld id="{4ED2E637-6351-4821-8A7E-7824A3DC1C34}" type="datetimeFigureOut">
              <a:rPr lang="zh-CN" altLang="en-US" smtClean="0"/>
              <a:t>2021/6/11</a:t>
            </a:fld>
            <a:endParaRPr lang="zh-CN" altLang="en-US"/>
          </a:p>
        </p:txBody>
      </p:sp>
      <p:sp>
        <p:nvSpPr>
          <p:cNvPr id="6" name="Footer Placeholder 5">
            <a:extLst>
              <a:ext uri="{FF2B5EF4-FFF2-40B4-BE49-F238E27FC236}">
                <a16:creationId xmlns:a16="http://schemas.microsoft.com/office/drawing/2014/main" id="{D6033CBD-80D6-45FC-B127-968993DE06D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8F11E42-57B0-4D3A-861E-E2A3DCBF3BA3}"/>
              </a:ext>
            </a:extLst>
          </p:cNvPr>
          <p:cNvSpPr>
            <a:spLocks noGrp="1"/>
          </p:cNvSpPr>
          <p:nvPr>
            <p:ph type="sldNum" sz="quarter" idx="12"/>
          </p:nvPr>
        </p:nvSpPr>
        <p:spPr/>
        <p:txBody>
          <a:body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182627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3DF984-E1B2-4244-8519-41FF8C2797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44927C9-8CCE-4206-8DB2-F97CA9A83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7879701-5FFA-4544-BF09-ABEF86B83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2E637-6351-4821-8A7E-7824A3DC1C34}" type="datetimeFigureOut">
              <a:rPr lang="zh-CN" altLang="en-US" smtClean="0"/>
              <a:t>2021/6/11</a:t>
            </a:fld>
            <a:endParaRPr lang="zh-CN" altLang="en-US"/>
          </a:p>
        </p:txBody>
      </p:sp>
      <p:sp>
        <p:nvSpPr>
          <p:cNvPr id="5" name="Footer Placeholder 4">
            <a:extLst>
              <a:ext uri="{FF2B5EF4-FFF2-40B4-BE49-F238E27FC236}">
                <a16:creationId xmlns:a16="http://schemas.microsoft.com/office/drawing/2014/main" id="{5D91576D-BEE3-4326-8A1C-522FD336F0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8C03CBD1-05D5-474A-8B54-B3FBFCAE0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B851A-DB12-45EB-8E35-C7368BEFF48C}" type="slidenum">
              <a:rPr lang="zh-CN" altLang="en-US" smtClean="0"/>
              <a:t>‹#›</a:t>
            </a:fld>
            <a:endParaRPr lang="zh-CN" altLang="en-US"/>
          </a:p>
        </p:txBody>
      </p:sp>
    </p:spTree>
    <p:extLst>
      <p:ext uri="{BB962C8B-B14F-4D97-AF65-F5344CB8AC3E}">
        <p14:creationId xmlns:p14="http://schemas.microsoft.com/office/powerpoint/2010/main" val="2042880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zh-cn/windows/terminal/tutorials/powerline-setup"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theme.typora.io/"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2.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scholar.google.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scopus.com/" TargetMode="External"/><Relationship Id="rId5" Type="http://schemas.openxmlformats.org/officeDocument/2006/relationships/hyperlink" Target="https://www.paperswithcode.com/" TargetMode="External"/><Relationship Id="rId4" Type="http://schemas.openxmlformats.org/officeDocument/2006/relationships/hyperlink" Target="https://www.researchgate.ne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libgen.r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jiumodiary.com/" TargetMode="External"/><Relationship Id="rId5" Type="http://schemas.openxmlformats.org/officeDocument/2006/relationships/hyperlink" Target="https://1lib.us/" TargetMode="External"/><Relationship Id="rId4" Type="http://schemas.openxmlformats.org/officeDocument/2006/relationships/hyperlink" Target="https://scopus.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libgen.r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scopus.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a:off x="2194483" y="1892600"/>
            <a:ext cx="7803033" cy="3072800"/>
          </a:xfrm>
          <a:prstGeom prst="rect">
            <a:avLst/>
          </a:prstGeom>
        </p:spPr>
        <p:txBody>
          <a:bodyPr spcFirstLastPara="1" vert="horz" wrap="square" lIns="0" tIns="0" rIns="0" bIns="0" rtlCol="0" anchor="ctr" anchorCtr="0">
            <a:noAutofit/>
          </a:bodyPr>
          <a:lstStyle/>
          <a:p>
            <a:pPr>
              <a:lnSpc>
                <a:spcPct val="150000"/>
              </a:lnSpc>
            </a:pPr>
            <a:r>
              <a:rPr lang="zh-CN" altLang="en-US" sz="6600" b="1" dirty="0">
                <a:solidFill>
                  <a:schemeClr val="accent1">
                    <a:lumMod val="75000"/>
                  </a:schemeClr>
                </a:solidFill>
                <a:latin typeface="Noto Sans SC Black" panose="020B0A00000000000000" pitchFamily="34" charset="-122"/>
                <a:ea typeface="Noto Sans SC Black" panose="020B0A00000000000000" pitchFamily="34" charset="-122"/>
              </a:rPr>
              <a:t>学院路小学</a:t>
            </a:r>
            <a:br>
              <a:rPr lang="en-US" altLang="zh-CN" sz="6600" b="1" dirty="0">
                <a:solidFill>
                  <a:schemeClr val="accent1">
                    <a:lumMod val="50000"/>
                  </a:schemeClr>
                </a:solidFill>
                <a:latin typeface="Noto Sans SC Black" panose="020B0A00000000000000" pitchFamily="34" charset="-122"/>
                <a:ea typeface="Noto Sans SC Black" panose="020B0A00000000000000" pitchFamily="34" charset="-122"/>
              </a:rPr>
            </a:br>
            <a:r>
              <a:rPr lang="zh-CN" altLang="en-US" sz="5400" b="1" dirty="0">
                <a:solidFill>
                  <a:schemeClr val="accent2">
                    <a:lumMod val="60000"/>
                    <a:lumOff val="40000"/>
                  </a:schemeClr>
                </a:solidFill>
                <a:latin typeface="Noto Serif SC" panose="02020400000000000000" pitchFamily="18" charset="-122"/>
                <a:ea typeface="Noto Serif SC" panose="02020400000000000000" pitchFamily="18" charset="-122"/>
              </a:rPr>
              <a:t>小太阳</a:t>
            </a:r>
            <a:r>
              <a:rPr lang="zh-CN" altLang="en-US" sz="5400" b="1" dirty="0">
                <a:solidFill>
                  <a:schemeClr val="accent1">
                    <a:lumMod val="50000"/>
                  </a:schemeClr>
                </a:solidFill>
                <a:latin typeface="Noto Serif SC" panose="02020400000000000000" pitchFamily="18" charset="-122"/>
                <a:ea typeface="Noto Serif SC" panose="02020400000000000000" pitchFamily="18" charset="-122"/>
              </a:rPr>
              <a:t>编程兴趣班</a:t>
            </a:r>
            <a:endParaRPr sz="6600" dirty="0">
              <a:solidFill>
                <a:schemeClr val="accent1">
                  <a:lumMod val="50000"/>
                </a:schemeClr>
              </a:solidFill>
              <a:latin typeface="Noto Serif SC" panose="02020400000000000000" pitchFamily="18" charset="-122"/>
              <a:ea typeface="Noto Serif SC" panose="02020400000000000000"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3" name="Picture 2">
            <a:extLst>
              <a:ext uri="{FF2B5EF4-FFF2-40B4-BE49-F238E27FC236}">
                <a16:creationId xmlns:a16="http://schemas.microsoft.com/office/drawing/2014/main" id="{68834793-23D6-4E33-9D39-9B00D0264335}"/>
              </a:ext>
            </a:extLst>
          </p:cNvPr>
          <p:cNvPicPr>
            <a:picLocks noChangeAspect="1"/>
          </p:cNvPicPr>
          <p:nvPr/>
        </p:nvPicPr>
        <p:blipFill>
          <a:blip r:embed="rId3"/>
          <a:stretch>
            <a:fillRect/>
          </a:stretch>
        </p:blipFill>
        <p:spPr>
          <a:xfrm>
            <a:off x="2689102" y="0"/>
            <a:ext cx="6813796" cy="6858000"/>
          </a:xfrm>
          <a:prstGeom prst="rect">
            <a:avLst/>
          </a:prstGeom>
        </p:spPr>
      </p:pic>
    </p:spTree>
    <p:extLst>
      <p:ext uri="{BB962C8B-B14F-4D97-AF65-F5344CB8AC3E}">
        <p14:creationId xmlns:p14="http://schemas.microsoft.com/office/powerpoint/2010/main" val="2936305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3" name="Picture 2">
            <a:extLst>
              <a:ext uri="{FF2B5EF4-FFF2-40B4-BE49-F238E27FC236}">
                <a16:creationId xmlns:a16="http://schemas.microsoft.com/office/drawing/2014/main" id="{07DC28EC-EDDE-45FC-B60B-3F3066295C90}"/>
              </a:ext>
            </a:extLst>
          </p:cNvPr>
          <p:cNvPicPr>
            <a:picLocks noChangeAspect="1"/>
          </p:cNvPicPr>
          <p:nvPr/>
        </p:nvPicPr>
        <p:blipFill>
          <a:blip r:embed="rId3"/>
          <a:stretch>
            <a:fillRect/>
          </a:stretch>
        </p:blipFill>
        <p:spPr>
          <a:xfrm>
            <a:off x="238125" y="0"/>
            <a:ext cx="11715750" cy="6858000"/>
          </a:xfrm>
          <a:prstGeom prst="rect">
            <a:avLst/>
          </a:prstGeom>
        </p:spPr>
      </p:pic>
    </p:spTree>
    <p:extLst>
      <p:ext uri="{BB962C8B-B14F-4D97-AF65-F5344CB8AC3E}">
        <p14:creationId xmlns:p14="http://schemas.microsoft.com/office/powerpoint/2010/main" val="1728173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4" name="Picture 3">
            <a:extLst>
              <a:ext uri="{FF2B5EF4-FFF2-40B4-BE49-F238E27FC236}">
                <a16:creationId xmlns:a16="http://schemas.microsoft.com/office/drawing/2014/main" id="{6F27339B-D488-48FB-A2DE-DC141EA710C7}"/>
              </a:ext>
            </a:extLst>
          </p:cNvPr>
          <p:cNvPicPr>
            <a:picLocks noChangeAspect="1"/>
          </p:cNvPicPr>
          <p:nvPr/>
        </p:nvPicPr>
        <p:blipFill>
          <a:blip r:embed="rId3"/>
          <a:stretch>
            <a:fillRect/>
          </a:stretch>
        </p:blipFill>
        <p:spPr>
          <a:xfrm>
            <a:off x="233362" y="0"/>
            <a:ext cx="11725275" cy="6858000"/>
          </a:xfrm>
          <a:prstGeom prst="rect">
            <a:avLst/>
          </a:prstGeom>
        </p:spPr>
      </p:pic>
    </p:spTree>
    <p:extLst>
      <p:ext uri="{BB962C8B-B14F-4D97-AF65-F5344CB8AC3E}">
        <p14:creationId xmlns:p14="http://schemas.microsoft.com/office/powerpoint/2010/main" val="181899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13</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2">
                      <a:lumMod val="75000"/>
                    </a:schemeClr>
                  </a:solidFill>
                  <a:latin typeface="Noto Sans SC Black" panose="020B0A00000000000000" pitchFamily="34" charset="-122"/>
                  <a:ea typeface="Noto Sans SC Black" panose="020B0A00000000000000" pitchFamily="34" charset="-122"/>
                </a:rPr>
                <a:t>花里胡哨的推荐</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accent4">
                      <a:lumMod val="75000"/>
                    </a:schemeClr>
                  </a:solidFill>
                  <a:latin typeface="Noto Sans SC Bold" panose="020B0800000000000000" pitchFamily="34" charset="-122"/>
                  <a:ea typeface="Noto Sans SC Bold" panose="020B0800000000000000" pitchFamily="34" charset="-122"/>
                </a:rPr>
                <a:t>软件工程</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802875" y="3114685"/>
            <a:ext cx="4134885" cy="18901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0" lang="zh-CN" altLang="en-US" sz="2000" b="1" i="0" u="none" strike="noStrike" kern="1200" cap="none" spc="0" normalizeH="0" baseline="0" noProof="0" dirty="0">
                <a:ln>
                  <a:noFill/>
                </a:ln>
                <a:solidFill>
                  <a:srgbClr val="FD83BA"/>
                </a:solidFill>
                <a:effectLst/>
                <a:uLnTx/>
                <a:uFillTx/>
                <a:latin typeface="Noto Sans SC Bold" panose="020B0800000000000000" pitchFamily="34" charset="-122"/>
                <a:ea typeface="Noto Sans SC Bold" panose="020B0800000000000000" pitchFamily="34" charset="-122"/>
                <a:cs typeface="+mn-cs"/>
              </a:rPr>
              <a:t>字体推荐</a:t>
            </a:r>
            <a:endParaRPr kumimoji="0" lang="en-US" altLang="zh-CN" sz="2000" b="1" i="0" u="none" strike="noStrike" kern="1200" cap="none" spc="0" normalizeH="0" baseline="0" noProof="0" dirty="0">
              <a:ln>
                <a:noFill/>
              </a:ln>
              <a:solidFill>
                <a:srgbClr val="FD83BA"/>
              </a:solidFill>
              <a:effectLst/>
              <a:uLnTx/>
              <a:uFillTx/>
              <a:latin typeface="Noto Sans SC Bold" panose="020B0800000000000000" pitchFamily="34" charset="-122"/>
              <a:ea typeface="Noto Sans SC Bold" panose="020B0800000000000000" pitchFamily="34" charset="-122"/>
              <a:cs typeface="+mn-cs"/>
            </a:endParaRPr>
          </a:p>
          <a:p>
            <a:pPr marL="285750" indent="-285750">
              <a:lnSpc>
                <a:spcPct val="150000"/>
              </a:lnSpc>
              <a:buFont typeface="Arial" panose="020B0604020202020204" pitchFamily="34" charset="0"/>
              <a:buChar char="•"/>
            </a:pPr>
            <a:r>
              <a:rPr lang="en-US" altLang="zh-CN" sz="2000" b="1" dirty="0">
                <a:solidFill>
                  <a:srgbClr val="FD83BA"/>
                </a:solidFill>
                <a:latin typeface="Noto Sans SC Bold" panose="020B0800000000000000" pitchFamily="34" charset="-122"/>
                <a:ea typeface="Noto Sans SC Bold" panose="020B0800000000000000" pitchFamily="34" charset="-122"/>
              </a:rPr>
              <a:t>Windows Terminal Powerline</a:t>
            </a:r>
          </a:p>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a:ln>
                  <a:noFill/>
                </a:ln>
                <a:solidFill>
                  <a:srgbClr val="FD83BA"/>
                </a:solidFill>
                <a:effectLst/>
                <a:uLnTx/>
                <a:uFillTx/>
                <a:latin typeface="Noto Sans SC Bold" panose="020B0800000000000000" pitchFamily="34" charset="-122"/>
                <a:ea typeface="Noto Sans SC Bold" panose="020B0800000000000000" pitchFamily="34" charset="-122"/>
                <a:cs typeface="+mn-cs"/>
              </a:rPr>
              <a:t>Typora</a:t>
            </a:r>
            <a:r>
              <a:rPr kumimoji="0" lang="zh-CN" altLang="en-US" sz="2000" b="1" i="0" u="none" strike="noStrike" kern="1200" cap="none" spc="0" normalizeH="0" baseline="0" noProof="0" dirty="0">
                <a:ln>
                  <a:noFill/>
                </a:ln>
                <a:solidFill>
                  <a:srgbClr val="FD83BA"/>
                </a:solidFill>
                <a:effectLst/>
                <a:uLnTx/>
                <a:uFillTx/>
                <a:latin typeface="Noto Sans SC Bold" panose="020B0800000000000000" pitchFamily="34" charset="-122"/>
                <a:ea typeface="Noto Sans SC Bold" panose="020B0800000000000000" pitchFamily="34" charset="-122"/>
                <a:cs typeface="+mn-cs"/>
              </a:rPr>
              <a:t>的主题推荐</a:t>
            </a:r>
            <a:endParaRPr kumimoji="0" lang="en-US" altLang="zh-CN" sz="2000" b="1" i="0" u="none" strike="noStrike" kern="1200" cap="none" spc="0" normalizeH="0" baseline="0" noProof="0" dirty="0">
              <a:ln>
                <a:noFill/>
              </a:ln>
              <a:solidFill>
                <a:srgbClr val="FD83BA"/>
              </a:solidFill>
              <a:effectLst/>
              <a:uLnTx/>
              <a:uFillTx/>
              <a:latin typeface="Noto Sans SC Bold" panose="020B0800000000000000" pitchFamily="34" charset="-122"/>
              <a:ea typeface="Noto Sans SC Bold" panose="020B0800000000000000" pitchFamily="34" charset="-122"/>
              <a:cs typeface="+mn-cs"/>
            </a:endParaRPr>
          </a:p>
          <a:p>
            <a:pPr marL="285750" indent="-285750">
              <a:lnSpc>
                <a:spcPct val="150000"/>
              </a:lnSpc>
              <a:buFont typeface="Arial" panose="020B0604020202020204" pitchFamily="34" charset="0"/>
              <a:buChar char="•"/>
            </a:pPr>
            <a:r>
              <a:rPr lang="en-US" altLang="zh-CN" sz="2000" b="1" dirty="0">
                <a:solidFill>
                  <a:srgbClr val="FD83BA"/>
                </a:solidFill>
                <a:latin typeface="Noto Sans SC Bold" panose="020B0800000000000000" pitchFamily="34" charset="-122"/>
                <a:ea typeface="Noto Sans SC Bold" panose="020B0800000000000000" pitchFamily="34" charset="-122"/>
              </a:rPr>
              <a:t>File Icons</a:t>
            </a:r>
          </a:p>
        </p:txBody>
      </p:sp>
      <p:sp>
        <p:nvSpPr>
          <p:cNvPr id="22" name="TextBox 21">
            <a:extLst>
              <a:ext uri="{FF2B5EF4-FFF2-40B4-BE49-F238E27FC236}">
                <a16:creationId xmlns:a16="http://schemas.microsoft.com/office/drawing/2014/main" id="{F462B50D-CBF4-42F6-B4C9-F30F14029365}"/>
              </a:ext>
            </a:extLst>
          </p:cNvPr>
          <p:cNvSpPr txBox="1"/>
          <p:nvPr/>
        </p:nvSpPr>
        <p:spPr>
          <a:xfrm>
            <a:off x="5239397" y="3117334"/>
            <a:ext cx="4728578" cy="14284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b="1" dirty="0" err="1">
                <a:solidFill>
                  <a:srgbClr val="FD83BA"/>
                </a:solidFill>
                <a:latin typeface="Noto Sans SC Bold" panose="020B0800000000000000" pitchFamily="34" charset="-122"/>
                <a:ea typeface="Noto Sans SC Bold" panose="020B0800000000000000" pitchFamily="34" charset="-122"/>
              </a:rPr>
              <a:t>Github</a:t>
            </a:r>
            <a:r>
              <a:rPr lang="en-US" altLang="zh-CN" sz="2000" b="1" dirty="0">
                <a:solidFill>
                  <a:srgbClr val="FD83BA"/>
                </a:solidFill>
                <a:latin typeface="Noto Sans SC Bold" panose="020B0800000000000000" pitchFamily="34" charset="-122"/>
                <a:ea typeface="Noto Sans SC Bold" panose="020B0800000000000000" pitchFamily="34" charset="-122"/>
              </a:rPr>
              <a:t> Readme</a:t>
            </a:r>
          </a:p>
          <a:p>
            <a:pPr marL="285750" indent="-285750">
              <a:lnSpc>
                <a:spcPct val="150000"/>
              </a:lnSpc>
              <a:buFont typeface="Arial" panose="020B0604020202020204" pitchFamily="34" charset="0"/>
              <a:buChar char="•"/>
            </a:pPr>
            <a:r>
              <a:rPr lang="en-US" altLang="zh-CN" sz="2000" b="1" dirty="0" err="1">
                <a:solidFill>
                  <a:srgbClr val="FD83BA"/>
                </a:solidFill>
                <a:latin typeface="Noto Sans SC Bold" panose="020B0800000000000000" pitchFamily="34" charset="-122"/>
                <a:ea typeface="Noto Sans SC Bold" panose="020B0800000000000000" pitchFamily="34" charset="-122"/>
              </a:rPr>
              <a:t>Wakatime</a:t>
            </a:r>
            <a:endParaRPr lang="en-US" altLang="zh-CN" sz="2000" b="1" dirty="0">
              <a:solidFill>
                <a:srgbClr val="FD83BA"/>
              </a:solidFill>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r>
              <a:rPr lang="en-US" altLang="zh-CN" sz="2000" b="1" dirty="0">
                <a:solidFill>
                  <a:srgbClr val="FD83BA"/>
                </a:solidFill>
                <a:latin typeface="Noto Sans SC Bold" panose="020B0800000000000000" pitchFamily="34" charset="-122"/>
                <a:ea typeface="Noto Sans SC Bold" panose="020B0800000000000000" pitchFamily="34" charset="-122"/>
              </a:rPr>
              <a:t>Github1s</a:t>
            </a:r>
          </a:p>
        </p:txBody>
      </p:sp>
    </p:spTree>
    <p:extLst>
      <p:ext uri="{BB962C8B-B14F-4D97-AF65-F5344CB8AC3E}">
        <p14:creationId xmlns:p14="http://schemas.microsoft.com/office/powerpoint/2010/main" val="185135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14</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2">
                      <a:lumMod val="75000"/>
                    </a:schemeClr>
                  </a:solidFill>
                  <a:latin typeface="Noto Sans SC Black" panose="020B0A00000000000000" pitchFamily="34" charset="-122"/>
                  <a:ea typeface="Noto Sans SC Black" panose="020B0A00000000000000" pitchFamily="34" charset="-122"/>
                </a:rPr>
                <a:t>字体</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accent4">
                      <a:lumMod val="75000"/>
                    </a:schemeClr>
                  </a:solidFill>
                  <a:latin typeface="Noto Sans SC Bold" panose="020B0800000000000000" pitchFamily="34" charset="-122"/>
                  <a:ea typeface="Noto Sans SC Bold" panose="020B0800000000000000" pitchFamily="34" charset="-122"/>
                </a:rPr>
                <a:t>软件工程</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802875" y="3114685"/>
            <a:ext cx="4134885" cy="9668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err="1">
                <a:ln>
                  <a:noFill/>
                </a:ln>
                <a:solidFill>
                  <a:srgbClr val="FD83BA"/>
                </a:solidFill>
                <a:effectLst/>
                <a:uLnTx/>
                <a:uFillTx/>
                <a:latin typeface="Fira Code" panose="020B0809050000020004" pitchFamily="49" charset="0"/>
                <a:ea typeface="Fira Code" panose="020B0809050000020004" pitchFamily="49" charset="0"/>
              </a:rPr>
              <a:t>Fira</a:t>
            </a:r>
            <a:r>
              <a:rPr kumimoji="0" lang="en-US" altLang="zh-CN" sz="2000" b="1" i="0" u="none" strike="noStrike" kern="1200" cap="none" spc="0" normalizeH="0" baseline="0" noProof="0" dirty="0">
                <a:ln>
                  <a:noFill/>
                </a:ln>
                <a:solidFill>
                  <a:srgbClr val="FD83BA"/>
                </a:solidFill>
                <a:effectLst/>
                <a:uLnTx/>
                <a:uFillTx/>
                <a:latin typeface="Fira Code" panose="020B0809050000020004" pitchFamily="49" charset="0"/>
                <a:ea typeface="Fira Code" panose="020B0809050000020004" pitchFamily="49" charset="0"/>
              </a:rPr>
              <a:t> Code</a:t>
            </a:r>
          </a:p>
          <a:p>
            <a:pPr marL="285750" indent="-285750">
              <a:lnSpc>
                <a:spcPct val="150000"/>
              </a:lnSpc>
              <a:buFont typeface="Arial" panose="020B0604020202020204" pitchFamily="34" charset="0"/>
              <a:buChar char="•"/>
            </a:pPr>
            <a:r>
              <a:rPr lang="en-US" altLang="zh-CN" sz="2000" b="1" dirty="0">
                <a:solidFill>
                  <a:srgbClr val="FD83BA"/>
                </a:solidFill>
                <a:latin typeface="Cascadia Code" panose="020B0609020000020004" pitchFamily="49" charset="0"/>
                <a:ea typeface="Noto Sans SC Bold" panose="020B0800000000000000" pitchFamily="34" charset="-122"/>
                <a:cs typeface="Cascadia Code" panose="020B0609020000020004" pitchFamily="49" charset="0"/>
              </a:rPr>
              <a:t>Cascadia Code</a:t>
            </a:r>
          </a:p>
        </p:txBody>
      </p:sp>
    </p:spTree>
    <p:extLst>
      <p:ext uri="{BB962C8B-B14F-4D97-AF65-F5344CB8AC3E}">
        <p14:creationId xmlns:p14="http://schemas.microsoft.com/office/powerpoint/2010/main" val="765711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pic>
        <p:nvPicPr>
          <p:cNvPr id="22" name="Picture 21">
            <a:extLst>
              <a:ext uri="{FF2B5EF4-FFF2-40B4-BE49-F238E27FC236}">
                <a16:creationId xmlns:a16="http://schemas.microsoft.com/office/drawing/2014/main" id="{97F62B0A-8340-43B6-94C9-0658B4569D48}"/>
              </a:ext>
            </a:extLst>
          </p:cNvPr>
          <p:cNvPicPr>
            <a:picLocks noChangeAspect="1"/>
          </p:cNvPicPr>
          <p:nvPr/>
        </p:nvPicPr>
        <p:blipFill>
          <a:blip r:embed="rId3"/>
          <a:stretch>
            <a:fillRect/>
          </a:stretch>
        </p:blipFill>
        <p:spPr>
          <a:xfrm>
            <a:off x="0" y="0"/>
            <a:ext cx="6745791" cy="6858000"/>
          </a:xfrm>
          <a:prstGeom prst="rect">
            <a:avLst/>
          </a:prstGeom>
        </p:spPr>
      </p:pic>
      <p:pic>
        <p:nvPicPr>
          <p:cNvPr id="7" name="Picture 6">
            <a:extLst>
              <a:ext uri="{FF2B5EF4-FFF2-40B4-BE49-F238E27FC236}">
                <a16:creationId xmlns:a16="http://schemas.microsoft.com/office/drawing/2014/main" id="{F335B46D-EBAA-47CB-AC86-53445779C3A8}"/>
              </a:ext>
            </a:extLst>
          </p:cNvPr>
          <p:cNvPicPr>
            <a:picLocks noChangeAspect="1"/>
          </p:cNvPicPr>
          <p:nvPr/>
        </p:nvPicPr>
        <p:blipFill>
          <a:blip r:embed="rId4"/>
          <a:stretch>
            <a:fillRect/>
          </a:stretch>
        </p:blipFill>
        <p:spPr>
          <a:xfrm>
            <a:off x="6393925" y="0"/>
            <a:ext cx="5805028" cy="2743200"/>
          </a:xfrm>
          <a:prstGeom prst="rect">
            <a:avLst/>
          </a:prstGeom>
        </p:spPr>
      </p:pic>
      <p:pic>
        <p:nvPicPr>
          <p:cNvPr id="9" name="Picture 8">
            <a:extLst>
              <a:ext uri="{FF2B5EF4-FFF2-40B4-BE49-F238E27FC236}">
                <a16:creationId xmlns:a16="http://schemas.microsoft.com/office/drawing/2014/main" id="{FDFB3984-08E8-4DC4-A86C-4FADA4A70F8B}"/>
              </a:ext>
            </a:extLst>
          </p:cNvPr>
          <p:cNvPicPr>
            <a:picLocks noChangeAspect="1"/>
          </p:cNvPicPr>
          <p:nvPr/>
        </p:nvPicPr>
        <p:blipFill>
          <a:blip r:embed="rId5"/>
          <a:stretch>
            <a:fillRect/>
          </a:stretch>
        </p:blipFill>
        <p:spPr>
          <a:xfrm>
            <a:off x="6393925" y="2622049"/>
            <a:ext cx="5874275" cy="4231081"/>
          </a:xfrm>
          <a:prstGeom prst="rect">
            <a:avLst/>
          </a:prstGeom>
        </p:spPr>
      </p:pic>
    </p:spTree>
    <p:extLst>
      <p:ext uri="{BB962C8B-B14F-4D97-AF65-F5344CB8AC3E}">
        <p14:creationId xmlns:p14="http://schemas.microsoft.com/office/powerpoint/2010/main" val="445974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16</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en-US" altLang="zh-CN" sz="4400" b="1" dirty="0">
                  <a:solidFill>
                    <a:schemeClr val="accent2">
                      <a:lumMod val="75000"/>
                    </a:schemeClr>
                  </a:solidFill>
                  <a:latin typeface="Noto Sans SC Black" panose="020B0A00000000000000" pitchFamily="34" charset="-122"/>
                  <a:ea typeface="Noto Sans SC Black" panose="020B0A00000000000000" pitchFamily="34" charset="-122"/>
                </a:rPr>
                <a:t>Windows Terminal</a:t>
              </a:r>
              <a:endParaRPr lang="zh-CN" altLang="en-US" sz="4400" b="1" dirty="0">
                <a:solidFill>
                  <a:schemeClr val="accent2">
                    <a:lumMod val="75000"/>
                  </a:schemeClr>
                </a:solidFill>
                <a:latin typeface="Noto Sans SC Black" panose="020B0A00000000000000" pitchFamily="34" charset="-122"/>
                <a:ea typeface="Noto Sans SC Black" panose="020B0A00000000000000" pitchFamily="34" charset="-122"/>
              </a:endParaRP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accent4">
                      <a:lumMod val="75000"/>
                    </a:schemeClr>
                  </a:solidFill>
                  <a:latin typeface="Noto Sans SC Bold" panose="020B0800000000000000" pitchFamily="34" charset="-122"/>
                  <a:ea typeface="Noto Sans SC Bold" panose="020B0800000000000000" pitchFamily="34" charset="-122"/>
                </a:rPr>
                <a:t>软件工程</a:t>
              </a:r>
            </a:p>
          </p:txBody>
        </p:sp>
      </p:grpSp>
      <p:sp>
        <p:nvSpPr>
          <p:cNvPr id="25" name="TextBox 24">
            <a:extLst>
              <a:ext uri="{FF2B5EF4-FFF2-40B4-BE49-F238E27FC236}">
                <a16:creationId xmlns:a16="http://schemas.microsoft.com/office/drawing/2014/main" id="{430BB7B5-228A-45F0-9931-8E0F8D856D01}"/>
              </a:ext>
            </a:extLst>
          </p:cNvPr>
          <p:cNvSpPr txBox="1"/>
          <p:nvPr/>
        </p:nvSpPr>
        <p:spPr>
          <a:xfrm>
            <a:off x="802876" y="3313318"/>
            <a:ext cx="9887984" cy="369332"/>
          </a:xfrm>
          <a:prstGeom prst="rect">
            <a:avLst/>
          </a:prstGeom>
          <a:noFill/>
        </p:spPr>
        <p:txBody>
          <a:bodyPr wrap="square">
            <a:spAutoFit/>
          </a:bodyPr>
          <a:lstStyle/>
          <a:p>
            <a:r>
              <a:rPr lang="en-US" dirty="0">
                <a:solidFill>
                  <a:srgbClr val="FD83BA"/>
                </a:solidFill>
                <a:latin typeface="Noto Sans SC Black" panose="020B0A00000000000000" pitchFamily="34" charset="-122"/>
                <a:ea typeface="Noto Sans SC Black" panose="020B0A00000000000000" pitchFamily="34" charset="-122"/>
                <a:hlinkClick r:id="rId3"/>
              </a:rPr>
              <a:t>https://docs.microsoft.com/zh-cn/windows/terminal/tutorials/powerline-setup</a:t>
            </a:r>
            <a:endParaRPr lang="en-US" dirty="0">
              <a:solidFill>
                <a:srgbClr val="FD83BA"/>
              </a:solidFill>
              <a:latin typeface="Noto Sans SC Black" panose="020B0A00000000000000" pitchFamily="34" charset="-122"/>
              <a:ea typeface="Noto Sans SC Black" panose="020B0A00000000000000" pitchFamily="34" charset="-122"/>
            </a:endParaRPr>
          </a:p>
        </p:txBody>
      </p:sp>
    </p:spTree>
    <p:extLst>
      <p:ext uri="{BB962C8B-B14F-4D97-AF65-F5344CB8AC3E}">
        <p14:creationId xmlns:p14="http://schemas.microsoft.com/office/powerpoint/2010/main" val="377718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4" name="Picture 3">
            <a:extLst>
              <a:ext uri="{FF2B5EF4-FFF2-40B4-BE49-F238E27FC236}">
                <a16:creationId xmlns:a16="http://schemas.microsoft.com/office/drawing/2014/main" id="{E81E555E-981B-4486-A601-75210302797E}"/>
              </a:ext>
            </a:extLst>
          </p:cNvPr>
          <p:cNvPicPr>
            <a:picLocks noChangeAspect="1"/>
          </p:cNvPicPr>
          <p:nvPr/>
        </p:nvPicPr>
        <p:blipFill>
          <a:blip r:embed="rId3"/>
          <a:stretch>
            <a:fillRect/>
          </a:stretch>
        </p:blipFill>
        <p:spPr>
          <a:xfrm>
            <a:off x="1550670" y="926308"/>
            <a:ext cx="9090660" cy="5005384"/>
          </a:xfrm>
          <a:prstGeom prst="rect">
            <a:avLst/>
          </a:prstGeom>
          <a:effectLst>
            <a:outerShdw blurRad="127000" sx="101000" sy="101000" algn="ctr" rotWithShape="0">
              <a:prstClr val="black">
                <a:alpha val="20000"/>
              </a:prstClr>
            </a:outerShdw>
          </a:effectLst>
        </p:spPr>
      </p:pic>
    </p:spTree>
    <p:extLst>
      <p:ext uri="{BB962C8B-B14F-4D97-AF65-F5344CB8AC3E}">
        <p14:creationId xmlns:p14="http://schemas.microsoft.com/office/powerpoint/2010/main" val="2929037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en-US" altLang="zh-CN" sz="4400" b="1" dirty="0">
                  <a:solidFill>
                    <a:schemeClr val="accent2">
                      <a:lumMod val="75000"/>
                    </a:schemeClr>
                  </a:solidFill>
                  <a:latin typeface="Noto Sans SC Black" panose="020B0A00000000000000" pitchFamily="34" charset="-122"/>
                  <a:ea typeface="Noto Sans SC Black" panose="020B0A00000000000000" pitchFamily="34" charset="-122"/>
                </a:rPr>
                <a:t>Typora</a:t>
              </a:r>
              <a:r>
                <a:rPr lang="zh-CN" altLang="en-US" sz="4400" b="1" dirty="0">
                  <a:solidFill>
                    <a:schemeClr val="accent2">
                      <a:lumMod val="75000"/>
                    </a:schemeClr>
                  </a:solidFill>
                  <a:latin typeface="Noto Sans SC Black" panose="020B0A00000000000000" pitchFamily="34" charset="-122"/>
                  <a:ea typeface="Noto Sans SC Black" panose="020B0A00000000000000" pitchFamily="34" charset="-122"/>
                </a:rPr>
                <a:t> 主题推荐</a:t>
              </a:r>
              <a:endParaRPr lang="en-US" altLang="zh-CN" sz="4400" b="1" dirty="0">
                <a:solidFill>
                  <a:schemeClr val="accent2">
                    <a:lumMod val="75000"/>
                  </a:schemeClr>
                </a:solidFill>
                <a:latin typeface="Noto Sans SC Black" panose="020B0A00000000000000" pitchFamily="34" charset="-122"/>
                <a:ea typeface="Noto Sans SC Black" panose="020B0A00000000000000" pitchFamily="34" charset="-122"/>
              </a:endParaRP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accent4">
                      <a:lumMod val="75000"/>
                    </a:schemeClr>
                  </a:solidFill>
                  <a:latin typeface="Noto Sans SC Bold" panose="020B0800000000000000" pitchFamily="34" charset="-122"/>
                  <a:ea typeface="Noto Sans SC Bold" panose="020B0800000000000000" pitchFamily="34" charset="-122"/>
                </a:rPr>
                <a:t>软件工程</a:t>
              </a:r>
            </a:p>
          </p:txBody>
        </p:sp>
      </p:grpSp>
      <p:sp>
        <p:nvSpPr>
          <p:cNvPr id="25" name="TextBox 24">
            <a:extLst>
              <a:ext uri="{FF2B5EF4-FFF2-40B4-BE49-F238E27FC236}">
                <a16:creationId xmlns:a16="http://schemas.microsoft.com/office/drawing/2014/main" id="{430BB7B5-228A-45F0-9931-8E0F8D856D01}"/>
              </a:ext>
            </a:extLst>
          </p:cNvPr>
          <p:cNvSpPr txBox="1"/>
          <p:nvPr/>
        </p:nvSpPr>
        <p:spPr>
          <a:xfrm>
            <a:off x="802876" y="3313318"/>
            <a:ext cx="9887984" cy="369332"/>
          </a:xfrm>
          <a:prstGeom prst="rect">
            <a:avLst/>
          </a:prstGeom>
          <a:noFill/>
        </p:spPr>
        <p:txBody>
          <a:bodyPr wrap="square">
            <a:spAutoFit/>
          </a:bodyPr>
          <a:lstStyle/>
          <a:p>
            <a:r>
              <a:rPr lang="en-US" dirty="0">
                <a:solidFill>
                  <a:srgbClr val="FD83BA"/>
                </a:solidFill>
                <a:latin typeface="Noto Sans SC Black" panose="020B0A00000000000000" pitchFamily="34" charset="-122"/>
                <a:ea typeface="Noto Sans SC Black" panose="020B0A00000000000000" pitchFamily="34" charset="-122"/>
                <a:hlinkClick r:id="rId3"/>
              </a:rPr>
              <a:t>https://theme.typora.io/</a:t>
            </a:r>
            <a:endParaRPr lang="en-US" dirty="0">
              <a:solidFill>
                <a:srgbClr val="FD83BA"/>
              </a:solidFill>
              <a:latin typeface="Noto Sans SC Black" panose="020B0A00000000000000" pitchFamily="34" charset="-122"/>
              <a:ea typeface="Noto Sans SC Black" panose="020B0A00000000000000" pitchFamily="34" charset="-122"/>
            </a:endParaRPr>
          </a:p>
        </p:txBody>
      </p:sp>
      <p:sp>
        <p:nvSpPr>
          <p:cNvPr id="21" name="TextBox 20">
            <a:extLst>
              <a:ext uri="{FF2B5EF4-FFF2-40B4-BE49-F238E27FC236}">
                <a16:creationId xmlns:a16="http://schemas.microsoft.com/office/drawing/2014/main" id="{0163851C-FBA9-4864-B5C9-C3436978D195}"/>
              </a:ext>
            </a:extLst>
          </p:cNvPr>
          <p:cNvSpPr txBox="1"/>
          <p:nvPr/>
        </p:nvSpPr>
        <p:spPr>
          <a:xfrm>
            <a:off x="802876" y="3783897"/>
            <a:ext cx="4134885" cy="14284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err="1">
                <a:ln>
                  <a:noFill/>
                </a:ln>
                <a:solidFill>
                  <a:srgbClr val="FD83BA"/>
                </a:solidFill>
                <a:effectLst/>
                <a:uLnTx/>
                <a:uFillTx/>
                <a:latin typeface="Noto Sans SC Bold" panose="020B0800000000000000" pitchFamily="34" charset="-122"/>
                <a:ea typeface="Noto Sans SC Bold" panose="020B0800000000000000" pitchFamily="34" charset="-122"/>
              </a:rPr>
              <a:t>Blubook</a:t>
            </a:r>
            <a:endParaRPr kumimoji="0" lang="en-US" altLang="zh-CN" sz="2000" b="1" i="0" u="none" strike="noStrike" kern="1200" cap="none" spc="0" normalizeH="0" baseline="0" noProof="0" dirty="0">
              <a:ln>
                <a:noFill/>
              </a:ln>
              <a:solidFill>
                <a:srgbClr val="FD83BA"/>
              </a:solidFill>
              <a:effectLst/>
              <a:uLnTx/>
              <a:uFillTx/>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a:ln>
                  <a:noFill/>
                </a:ln>
                <a:solidFill>
                  <a:srgbClr val="FD83BA"/>
                </a:solidFill>
                <a:effectLst/>
                <a:uLnTx/>
                <a:uFillTx/>
                <a:latin typeface="Noto Sans SC Bold" panose="020B0800000000000000" pitchFamily="34" charset="-122"/>
                <a:ea typeface="Noto Sans SC Bold" panose="020B0800000000000000" pitchFamily="34" charset="-122"/>
              </a:rPr>
              <a:t>Vue</a:t>
            </a:r>
          </a:p>
          <a:p>
            <a:pPr marL="285750" indent="-285750">
              <a:lnSpc>
                <a:spcPct val="150000"/>
              </a:lnSpc>
              <a:buFont typeface="Arial" panose="020B0604020202020204" pitchFamily="34" charset="0"/>
              <a:buChar char="•"/>
            </a:pPr>
            <a:r>
              <a:rPr lang="en-US" altLang="zh-CN" sz="2000" b="1" dirty="0">
                <a:solidFill>
                  <a:schemeClr val="accent3">
                    <a:lumMod val="75000"/>
                  </a:schemeClr>
                </a:solidFill>
                <a:latin typeface="Noto Sans SC Bold" panose="020B0800000000000000" pitchFamily="34" charset="-122"/>
                <a:ea typeface="Noto Sans SC Bold" panose="020B0800000000000000" pitchFamily="34" charset="-122"/>
                <a:cs typeface="Cascadia Code" panose="020B0609020000020004" pitchFamily="49" charset="0"/>
              </a:rPr>
              <a:t>Furthermore…?</a:t>
            </a:r>
          </a:p>
        </p:txBody>
      </p:sp>
    </p:spTree>
    <p:extLst>
      <p:ext uri="{BB962C8B-B14F-4D97-AF65-F5344CB8AC3E}">
        <p14:creationId xmlns:p14="http://schemas.microsoft.com/office/powerpoint/2010/main" val="267485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19</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en-US" altLang="zh-CN" sz="4400" b="1" dirty="0">
                  <a:solidFill>
                    <a:schemeClr val="accent2">
                      <a:lumMod val="75000"/>
                    </a:schemeClr>
                  </a:solidFill>
                  <a:latin typeface="Noto Sans SC Black" panose="020B0A00000000000000" pitchFamily="34" charset="-122"/>
                  <a:ea typeface="Noto Sans SC Black" panose="020B0A00000000000000" pitchFamily="34" charset="-122"/>
                </a:rPr>
                <a:t>Typora</a:t>
              </a:r>
              <a:r>
                <a:rPr lang="zh-CN" altLang="en-US" sz="4400" b="1" dirty="0">
                  <a:solidFill>
                    <a:schemeClr val="accent2">
                      <a:lumMod val="75000"/>
                    </a:schemeClr>
                  </a:solidFill>
                  <a:latin typeface="Noto Sans SC Black" panose="020B0A00000000000000" pitchFamily="34" charset="-122"/>
                  <a:ea typeface="Noto Sans SC Black" panose="020B0A00000000000000" pitchFamily="34" charset="-122"/>
                </a:rPr>
                <a:t> 主题推荐</a:t>
              </a:r>
              <a:endParaRPr lang="en-US" altLang="zh-CN" sz="4400" b="1" dirty="0">
                <a:solidFill>
                  <a:schemeClr val="accent2">
                    <a:lumMod val="75000"/>
                  </a:schemeClr>
                </a:solidFill>
                <a:latin typeface="Noto Sans SC Black" panose="020B0A00000000000000" pitchFamily="34" charset="-122"/>
                <a:ea typeface="Noto Sans SC Black" panose="020B0A00000000000000" pitchFamily="34" charset="-122"/>
              </a:endParaRP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accent4">
                      <a:lumMod val="75000"/>
                    </a:schemeClr>
                  </a:solidFill>
                  <a:latin typeface="Noto Sans SC Bold" panose="020B0800000000000000" pitchFamily="34" charset="-122"/>
                  <a:ea typeface="Noto Sans SC Bold" panose="020B0800000000000000" pitchFamily="34" charset="-122"/>
                </a:rPr>
                <a:t>软件工程</a:t>
              </a:r>
            </a:p>
          </p:txBody>
        </p:sp>
      </p:grpSp>
      <p:sp>
        <p:nvSpPr>
          <p:cNvPr id="21" name="TextBox 20">
            <a:extLst>
              <a:ext uri="{FF2B5EF4-FFF2-40B4-BE49-F238E27FC236}">
                <a16:creationId xmlns:a16="http://schemas.microsoft.com/office/drawing/2014/main" id="{0163851C-FBA9-4864-B5C9-C3436978D195}"/>
              </a:ext>
            </a:extLst>
          </p:cNvPr>
          <p:cNvSpPr txBox="1"/>
          <p:nvPr/>
        </p:nvSpPr>
        <p:spPr>
          <a:xfrm>
            <a:off x="802876" y="3069663"/>
            <a:ext cx="4134885" cy="9668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a:ln>
                  <a:noFill/>
                </a:ln>
                <a:solidFill>
                  <a:srgbClr val="FD83BA"/>
                </a:solidFill>
                <a:effectLst/>
                <a:uLnTx/>
                <a:uFillTx/>
                <a:latin typeface="Noto Sans SC Regular" panose="020B0500000000000000" pitchFamily="34" charset="-122"/>
                <a:ea typeface="Noto Sans SC Regular" panose="020B0500000000000000" pitchFamily="34" charset="-122"/>
              </a:rPr>
              <a:t>Noto Sans SC </a:t>
            </a:r>
            <a:r>
              <a:rPr kumimoji="0" lang="zh-CN" altLang="en-US" sz="2000" b="1" i="0" u="none" strike="noStrike" kern="1200" cap="none" spc="0" normalizeH="0" baseline="0" noProof="0" dirty="0">
                <a:ln>
                  <a:noFill/>
                </a:ln>
                <a:solidFill>
                  <a:srgbClr val="FD83BA"/>
                </a:solidFill>
                <a:effectLst/>
                <a:uLnTx/>
                <a:uFillTx/>
                <a:latin typeface="Noto Sans SC Regular" panose="020B0500000000000000" pitchFamily="34" charset="-122"/>
                <a:ea typeface="Noto Sans SC Regular" panose="020B0500000000000000" pitchFamily="34" charset="-122"/>
              </a:rPr>
              <a:t>无衬线</a:t>
            </a:r>
            <a:endParaRPr kumimoji="0" lang="en-US" altLang="zh-CN" sz="2000" b="1" i="0" u="none" strike="noStrike" kern="1200" cap="none" spc="0" normalizeH="0" baseline="0" noProof="0" dirty="0">
              <a:ln>
                <a:noFill/>
              </a:ln>
              <a:solidFill>
                <a:srgbClr val="FD83BA"/>
              </a:solidFill>
              <a:effectLst/>
              <a:uLnTx/>
              <a:uFillTx/>
              <a:latin typeface="Noto Sans SC Regular" panose="020B0500000000000000" pitchFamily="34" charset="-122"/>
              <a:ea typeface="Noto Sans SC Regular" panose="020B0500000000000000" pitchFamily="34" charset="-122"/>
            </a:endParaRPr>
          </a:p>
          <a:p>
            <a:pPr marL="285750" indent="-285750">
              <a:lnSpc>
                <a:spcPct val="150000"/>
              </a:lnSpc>
              <a:buFont typeface="Arial" panose="020B0604020202020204" pitchFamily="34" charset="0"/>
              <a:buChar char="•"/>
            </a:pPr>
            <a:r>
              <a:rPr lang="en-US" altLang="zh-CN" sz="2000" b="1" dirty="0">
                <a:solidFill>
                  <a:srgbClr val="FD83BA"/>
                </a:solidFill>
                <a:latin typeface="Noto Serif SC" panose="02020400000000000000" pitchFamily="18" charset="-122"/>
                <a:ea typeface="Noto Serif SC" panose="02020400000000000000" pitchFamily="18" charset="-122"/>
                <a:cs typeface="Cascadia Code" panose="020B0609020000020004" pitchFamily="49" charset="0"/>
              </a:rPr>
              <a:t>Noto Serif SC </a:t>
            </a:r>
            <a:r>
              <a:rPr lang="zh-CN" altLang="en-US" sz="2000" b="1" dirty="0">
                <a:solidFill>
                  <a:srgbClr val="FD83BA"/>
                </a:solidFill>
                <a:latin typeface="Noto Serif SC" panose="02020400000000000000" pitchFamily="18" charset="-122"/>
                <a:ea typeface="Noto Serif SC" panose="02020400000000000000" pitchFamily="18" charset="-122"/>
                <a:cs typeface="Cascadia Code" panose="020B0609020000020004" pitchFamily="49" charset="0"/>
              </a:rPr>
              <a:t>有衬线</a:t>
            </a:r>
            <a:endParaRPr lang="en-US" altLang="zh-CN" sz="2000" b="1" dirty="0">
              <a:solidFill>
                <a:schemeClr val="accent3">
                  <a:lumMod val="75000"/>
                </a:schemeClr>
              </a:solidFill>
              <a:latin typeface="Noto Serif SC" panose="02020400000000000000" pitchFamily="18" charset="-122"/>
              <a:ea typeface="Noto Serif SC" panose="02020400000000000000" pitchFamily="18" charset="-122"/>
              <a:cs typeface="Cascadia Code" panose="020B0609020000020004" pitchFamily="49" charset="0"/>
            </a:endParaRPr>
          </a:p>
        </p:txBody>
      </p:sp>
    </p:spTree>
    <p:extLst>
      <p:ext uri="{BB962C8B-B14F-4D97-AF65-F5344CB8AC3E}">
        <p14:creationId xmlns:p14="http://schemas.microsoft.com/office/powerpoint/2010/main" val="411356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5" name="Google Shape;335;p36"/>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a:t>
            </a:fld>
            <a:endParaRPr/>
          </a:p>
        </p:txBody>
      </p:sp>
      <p:sp>
        <p:nvSpPr>
          <p:cNvPr id="10" name="Google Shape;102;p18">
            <a:extLst>
              <a:ext uri="{FF2B5EF4-FFF2-40B4-BE49-F238E27FC236}">
                <a16:creationId xmlns:a16="http://schemas.microsoft.com/office/drawing/2014/main" id="{10B9E5D6-9C1D-4BE2-8815-B501407044D8}"/>
              </a:ext>
            </a:extLst>
          </p:cNvPr>
          <p:cNvSpPr txBox="1">
            <a:spLocks/>
          </p:cNvSpPr>
          <p:nvPr/>
        </p:nvSpPr>
        <p:spPr>
          <a:xfrm>
            <a:off x="-203031" y="883602"/>
            <a:ext cx="4557317" cy="10860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zh-CN" altLang="en-US" sz="5400" b="1" dirty="0">
                <a:solidFill>
                  <a:schemeClr val="accent1">
                    <a:lumMod val="75000"/>
                  </a:schemeClr>
                </a:solidFill>
                <a:latin typeface="Noto Sans SC Black" panose="020B0A00000000000000" pitchFamily="34" charset="-122"/>
                <a:ea typeface="Noto Sans SC Black" panose="020B0A00000000000000" pitchFamily="34" charset="-122"/>
              </a:rPr>
              <a:t>分享人：</a:t>
            </a:r>
            <a:endParaRPr lang="en-US" sz="5400" b="1" dirty="0">
              <a:solidFill>
                <a:schemeClr val="accent1">
                  <a:lumMod val="75000"/>
                </a:schemeClr>
              </a:solidFill>
              <a:latin typeface="Noto Sans SC Black" panose="020B0A00000000000000" pitchFamily="34" charset="-122"/>
              <a:ea typeface="Noto Sans SC Black" panose="020B0A00000000000000" pitchFamily="34" charset="-122"/>
            </a:endParaRPr>
          </a:p>
        </p:txBody>
      </p:sp>
      <p:cxnSp>
        <p:nvCxnSpPr>
          <p:cNvPr id="7" name="Straight Connector 6">
            <a:extLst>
              <a:ext uri="{FF2B5EF4-FFF2-40B4-BE49-F238E27FC236}">
                <a16:creationId xmlns:a16="http://schemas.microsoft.com/office/drawing/2014/main" id="{A9ECDE7D-CF8C-4893-AD73-BABFA682E96B}"/>
              </a:ext>
            </a:extLst>
          </p:cNvPr>
          <p:cNvCxnSpPr>
            <a:cxnSpLocks/>
          </p:cNvCxnSpPr>
          <p:nvPr/>
        </p:nvCxnSpPr>
        <p:spPr>
          <a:xfrm flipV="1">
            <a:off x="693314" y="2008783"/>
            <a:ext cx="7222836" cy="1650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180D49-B4AC-4C46-A272-C4F778AA8FD4}"/>
              </a:ext>
            </a:extLst>
          </p:cNvPr>
          <p:cNvSpPr txBox="1"/>
          <p:nvPr/>
        </p:nvSpPr>
        <p:spPr>
          <a:xfrm>
            <a:off x="647983" y="2317388"/>
            <a:ext cx="6225568" cy="4638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三年级</a:t>
            </a:r>
            <a:r>
              <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rPr>
              <a:t>3</a:t>
            </a: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班 </a:t>
            </a:r>
            <a:r>
              <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rPr>
              <a:t>Jecosine</a:t>
            </a:r>
            <a:r>
              <a:rPr lang="en-US" altLang="zh-CN" sz="1600" b="1" dirty="0">
                <a:solidFill>
                  <a:schemeClr val="accent5">
                    <a:lumMod val="75000"/>
                  </a:schemeClr>
                </a:solidFill>
                <a:latin typeface="Noto Sans SC Bold" panose="020B0800000000000000" pitchFamily="34" charset="-122"/>
                <a:ea typeface="Noto Sans SC Bold" panose="020B0800000000000000" pitchFamily="34" charset="-122"/>
              </a:rPr>
              <a:t> – </a:t>
            </a:r>
            <a:r>
              <a:rPr lang="zh-CN" altLang="en-US" sz="1600" b="1" dirty="0">
                <a:solidFill>
                  <a:schemeClr val="accent5">
                    <a:lumMod val="75000"/>
                  </a:schemeClr>
                </a:solidFill>
                <a:latin typeface="Noto Sans SC Bold" panose="020B0800000000000000" pitchFamily="34" charset="-122"/>
                <a:ea typeface="Noto Sans SC Bold" panose="020B0800000000000000" pitchFamily="34" charset="-122"/>
              </a:rPr>
              <a:t>学术科研与软工相关工具分享</a:t>
            </a:r>
            <a:endPar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endParaRPr>
          </a:p>
        </p:txBody>
      </p:sp>
      <p:grpSp>
        <p:nvGrpSpPr>
          <p:cNvPr id="14" name="Google Shape;104;p18">
            <a:extLst>
              <a:ext uri="{FF2B5EF4-FFF2-40B4-BE49-F238E27FC236}">
                <a16:creationId xmlns:a16="http://schemas.microsoft.com/office/drawing/2014/main" id="{53B7B7DE-06B3-4A3B-9F33-4854C575CCEA}"/>
              </a:ext>
            </a:extLst>
          </p:cNvPr>
          <p:cNvGrpSpPr/>
          <p:nvPr/>
        </p:nvGrpSpPr>
        <p:grpSpPr>
          <a:xfrm rot="2143579">
            <a:off x="9488024" y="410609"/>
            <a:ext cx="1885975" cy="1885927"/>
            <a:chOff x="6643075" y="3664250"/>
            <a:chExt cx="407950" cy="407975"/>
          </a:xfrm>
        </p:grpSpPr>
        <p:sp>
          <p:nvSpPr>
            <p:cNvPr id="15" name="Google Shape;105;p18">
              <a:extLst>
                <a:ext uri="{FF2B5EF4-FFF2-40B4-BE49-F238E27FC236}">
                  <a16:creationId xmlns:a16="http://schemas.microsoft.com/office/drawing/2014/main" id="{3D32D909-65F1-4378-8307-23B8869D0FCC}"/>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106;p18">
              <a:extLst>
                <a:ext uri="{FF2B5EF4-FFF2-40B4-BE49-F238E27FC236}">
                  <a16:creationId xmlns:a16="http://schemas.microsoft.com/office/drawing/2014/main" id="{40FC06ED-5946-46F3-B3C3-04BA26582FF7}"/>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 name="Google Shape;107;p18">
            <a:extLst>
              <a:ext uri="{FF2B5EF4-FFF2-40B4-BE49-F238E27FC236}">
                <a16:creationId xmlns:a16="http://schemas.microsoft.com/office/drawing/2014/main" id="{7142953A-4FE3-4D5E-960E-9DC74D053AD4}"/>
              </a:ext>
            </a:extLst>
          </p:cNvPr>
          <p:cNvGrpSpPr/>
          <p:nvPr/>
        </p:nvGrpSpPr>
        <p:grpSpPr>
          <a:xfrm rot="1556271">
            <a:off x="8581580" y="1857100"/>
            <a:ext cx="775407" cy="775363"/>
            <a:chOff x="576250" y="4319400"/>
            <a:chExt cx="442075" cy="442050"/>
          </a:xfrm>
        </p:grpSpPr>
        <p:sp>
          <p:nvSpPr>
            <p:cNvPr id="18" name="Google Shape;108;p18">
              <a:extLst>
                <a:ext uri="{FF2B5EF4-FFF2-40B4-BE49-F238E27FC236}">
                  <a16:creationId xmlns:a16="http://schemas.microsoft.com/office/drawing/2014/main" id="{DA14D41B-02DB-422C-9C5F-F47243AA8ADD}"/>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109;p18">
              <a:extLst>
                <a:ext uri="{FF2B5EF4-FFF2-40B4-BE49-F238E27FC236}">
                  <a16:creationId xmlns:a16="http://schemas.microsoft.com/office/drawing/2014/main" id="{8A69F3A7-48AB-40DF-8007-E36683587E33}"/>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110;p18">
              <a:extLst>
                <a:ext uri="{FF2B5EF4-FFF2-40B4-BE49-F238E27FC236}">
                  <a16:creationId xmlns:a16="http://schemas.microsoft.com/office/drawing/2014/main" id="{97098318-4AD5-4C25-BA97-AC1FDBBCEF3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111;p18">
              <a:extLst>
                <a:ext uri="{FF2B5EF4-FFF2-40B4-BE49-F238E27FC236}">
                  <a16:creationId xmlns:a16="http://schemas.microsoft.com/office/drawing/2014/main" id="{D4FD12A9-DD2C-4F0C-8375-233ACF91F335}"/>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2" name="Google Shape;112;p18">
            <a:extLst>
              <a:ext uri="{FF2B5EF4-FFF2-40B4-BE49-F238E27FC236}">
                <a16:creationId xmlns:a16="http://schemas.microsoft.com/office/drawing/2014/main" id="{AC14BD0C-AAAC-4889-8CEF-4C74CE07AEA0}"/>
              </a:ext>
            </a:extLst>
          </p:cNvPr>
          <p:cNvSpPr/>
          <p:nvPr/>
        </p:nvSpPr>
        <p:spPr>
          <a:xfrm rot="2143861">
            <a:off x="9284170" y="352146"/>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113;p18">
            <a:extLst>
              <a:ext uri="{FF2B5EF4-FFF2-40B4-BE49-F238E27FC236}">
                <a16:creationId xmlns:a16="http://schemas.microsoft.com/office/drawing/2014/main" id="{2B454A4C-6F57-41AA-B996-166A4789BE35}"/>
              </a:ext>
            </a:extLst>
          </p:cNvPr>
          <p:cNvSpPr/>
          <p:nvPr/>
        </p:nvSpPr>
        <p:spPr>
          <a:xfrm rot="4841034">
            <a:off x="11186212" y="2051314"/>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114;p18">
            <a:extLst>
              <a:ext uri="{FF2B5EF4-FFF2-40B4-BE49-F238E27FC236}">
                <a16:creationId xmlns:a16="http://schemas.microsoft.com/office/drawing/2014/main" id="{2F469315-BC06-4EE5-A8D9-B11F4C102C15}"/>
              </a:ext>
            </a:extLst>
          </p:cNvPr>
          <p:cNvSpPr/>
          <p:nvPr/>
        </p:nvSpPr>
        <p:spPr>
          <a:xfrm rot="2144043">
            <a:off x="11716021" y="2005840"/>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115;p18">
            <a:extLst>
              <a:ext uri="{FF2B5EF4-FFF2-40B4-BE49-F238E27FC236}">
                <a16:creationId xmlns:a16="http://schemas.microsoft.com/office/drawing/2014/main" id="{BEB98A9F-5A93-4E27-91DF-F864DE20A638}"/>
              </a:ext>
            </a:extLst>
          </p:cNvPr>
          <p:cNvSpPr/>
          <p:nvPr/>
        </p:nvSpPr>
        <p:spPr>
          <a:xfrm rot="3423587">
            <a:off x="8482063" y="1267966"/>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136F101F-27D9-4C70-BA01-9AF914CCB4A0}"/>
              </a:ext>
            </a:extLst>
          </p:cNvPr>
          <p:cNvSpPr txBox="1"/>
          <p:nvPr/>
        </p:nvSpPr>
        <p:spPr>
          <a:xfrm>
            <a:off x="647983" y="2899992"/>
            <a:ext cx="5564280" cy="46384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三年级</a:t>
            </a:r>
            <a:r>
              <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rPr>
              <a:t>1</a:t>
            </a: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班 </a:t>
            </a:r>
            <a:r>
              <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rPr>
              <a:t>177</a:t>
            </a:r>
            <a:r>
              <a:rPr lang="en-US" altLang="zh-CN" sz="1600" b="1" dirty="0">
                <a:solidFill>
                  <a:schemeClr val="accent5">
                    <a:lumMod val="75000"/>
                  </a:schemeClr>
                </a:solidFill>
                <a:latin typeface="Noto Sans SC Bold" panose="020B0800000000000000" pitchFamily="34" charset="-122"/>
                <a:ea typeface="Noto Sans SC Bold" panose="020B0800000000000000" pitchFamily="34" charset="-122"/>
              </a:rPr>
              <a:t> – </a:t>
            </a:r>
            <a:r>
              <a:rPr lang="zh-CN" altLang="en-US" sz="1600" b="1" dirty="0">
                <a:solidFill>
                  <a:schemeClr val="accent5">
                    <a:lumMod val="75000"/>
                  </a:schemeClr>
                </a:solidFill>
                <a:latin typeface="Noto Sans SC Bold" panose="020B0800000000000000" pitchFamily="34" charset="-122"/>
                <a:ea typeface="Noto Sans SC Bold" panose="020B0800000000000000" pitchFamily="34" charset="-122"/>
              </a:rPr>
              <a:t>兴趣班小朋友们都爱玩的编程游戏</a:t>
            </a:r>
            <a:endPar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endParaRPr>
          </a:p>
        </p:txBody>
      </p:sp>
      <p:sp>
        <p:nvSpPr>
          <p:cNvPr id="26" name="TextBox 25">
            <a:extLst>
              <a:ext uri="{FF2B5EF4-FFF2-40B4-BE49-F238E27FC236}">
                <a16:creationId xmlns:a16="http://schemas.microsoft.com/office/drawing/2014/main" id="{1D9A6412-54D2-4A75-8C35-773993A1819E}"/>
              </a:ext>
            </a:extLst>
          </p:cNvPr>
          <p:cNvSpPr txBox="1"/>
          <p:nvPr/>
        </p:nvSpPr>
        <p:spPr>
          <a:xfrm>
            <a:off x="647983" y="3454336"/>
            <a:ext cx="3797835" cy="46384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三年级</a:t>
            </a:r>
            <a:r>
              <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rPr>
              <a:t>3</a:t>
            </a: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班 龚酱</a:t>
            </a:r>
            <a:r>
              <a:rPr lang="en-US" altLang="zh-CN" sz="1600" b="1" dirty="0">
                <a:solidFill>
                  <a:schemeClr val="accent5">
                    <a:lumMod val="75000"/>
                  </a:schemeClr>
                </a:solidFill>
                <a:latin typeface="Noto Sans SC Bold" panose="020B0800000000000000" pitchFamily="34" charset="-122"/>
                <a:ea typeface="Noto Sans SC Bold" panose="020B0800000000000000" pitchFamily="34" charset="-122"/>
              </a:rPr>
              <a:t> – </a:t>
            </a:r>
            <a:r>
              <a:rPr lang="zh-CN" altLang="en-US" sz="1600" b="1" dirty="0">
                <a:solidFill>
                  <a:schemeClr val="accent5">
                    <a:lumMod val="75000"/>
                  </a:schemeClr>
                </a:solidFill>
                <a:latin typeface="Noto Sans SC Bold" panose="020B0800000000000000" pitchFamily="34" charset="-122"/>
                <a:ea typeface="Noto Sans SC Bold" panose="020B0800000000000000" pitchFamily="34" charset="-122"/>
              </a:rPr>
              <a:t> 龚酱</a:t>
            </a:r>
            <a:r>
              <a:rPr lang="ja-JP" altLang="en-US" sz="1600" b="1" dirty="0">
                <a:solidFill>
                  <a:schemeClr val="accent5">
                    <a:lumMod val="75000"/>
                  </a:schemeClr>
                </a:solidFill>
                <a:latin typeface="Noto Sans SC Bold" panose="020B0800000000000000" pitchFamily="34" charset="-122"/>
                <a:ea typeface="Noto Sans SC Bold" panose="020B0800000000000000" pitchFamily="34" charset="-122"/>
              </a:rPr>
              <a:t>の</a:t>
            </a:r>
            <a:r>
              <a:rPr lang="zh-CN" altLang="en-US" sz="1600" b="1" dirty="0">
                <a:solidFill>
                  <a:schemeClr val="accent5">
                    <a:lumMod val="75000"/>
                  </a:schemeClr>
                </a:solidFill>
                <a:latin typeface="Noto Sans SC Bold" panose="020B0800000000000000" pitchFamily="34" charset="-122"/>
                <a:ea typeface="Noto Sans SC Bold" panose="020B0800000000000000" pitchFamily="34" charset="-122"/>
              </a:rPr>
              <a:t>妙妙工具</a:t>
            </a:r>
            <a:endPar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20</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en-US" altLang="zh-CN" sz="4400" b="1" dirty="0">
                  <a:solidFill>
                    <a:schemeClr val="accent2">
                      <a:lumMod val="75000"/>
                    </a:schemeClr>
                  </a:solidFill>
                  <a:latin typeface="Noto Sans SC Black" panose="020B0A00000000000000" pitchFamily="34" charset="-122"/>
                  <a:ea typeface="Noto Sans SC Black" panose="020B0A00000000000000" pitchFamily="34" charset="-122"/>
                </a:rPr>
                <a:t>Atom Icon Plugin</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accent4">
                      <a:lumMod val="75000"/>
                    </a:schemeClr>
                  </a:solidFill>
                  <a:latin typeface="Noto Sans SC Bold" panose="020B0800000000000000" pitchFamily="34" charset="-122"/>
                  <a:ea typeface="Noto Sans SC Bold" panose="020B0800000000000000" pitchFamily="34" charset="-122"/>
                </a:rPr>
                <a:t>软件工程</a:t>
              </a:r>
            </a:p>
          </p:txBody>
        </p:sp>
      </p:grpSp>
      <p:pic>
        <p:nvPicPr>
          <p:cNvPr id="4" name="Picture 3" descr="A picture containing application&#10;&#10;Description automatically generated">
            <a:extLst>
              <a:ext uri="{FF2B5EF4-FFF2-40B4-BE49-F238E27FC236}">
                <a16:creationId xmlns:a16="http://schemas.microsoft.com/office/drawing/2014/main" id="{648ADD46-D431-4EED-9CB1-3F0E2C8A2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76" y="2967239"/>
            <a:ext cx="2257425" cy="3590925"/>
          </a:xfrm>
          <a:prstGeom prst="rect">
            <a:avLst/>
          </a:prstGeom>
        </p:spPr>
      </p:pic>
    </p:spTree>
    <p:extLst>
      <p:ext uri="{BB962C8B-B14F-4D97-AF65-F5344CB8AC3E}">
        <p14:creationId xmlns:p14="http://schemas.microsoft.com/office/powerpoint/2010/main" val="2858933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21</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en-US" altLang="zh-CN" sz="4400" b="1" dirty="0" err="1">
                  <a:solidFill>
                    <a:schemeClr val="accent2">
                      <a:lumMod val="75000"/>
                    </a:schemeClr>
                  </a:solidFill>
                  <a:latin typeface="Noto Sans SC Black" panose="020B0A00000000000000" pitchFamily="34" charset="-122"/>
                  <a:ea typeface="Noto Sans SC Black" panose="020B0A00000000000000" pitchFamily="34" charset="-122"/>
                </a:rPr>
                <a:t>Github</a:t>
              </a:r>
              <a:r>
                <a:rPr lang="en-US" altLang="zh-CN" sz="4400" b="1" dirty="0">
                  <a:solidFill>
                    <a:schemeClr val="accent2">
                      <a:lumMod val="75000"/>
                    </a:schemeClr>
                  </a:solidFill>
                  <a:latin typeface="Noto Sans SC Black" panose="020B0A00000000000000" pitchFamily="34" charset="-122"/>
                  <a:ea typeface="Noto Sans SC Black" panose="020B0A00000000000000" pitchFamily="34" charset="-122"/>
                </a:rPr>
                <a:t> Readme</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accent4">
                      <a:lumMod val="75000"/>
                    </a:schemeClr>
                  </a:solidFill>
                  <a:latin typeface="Noto Sans SC Bold" panose="020B0800000000000000" pitchFamily="34" charset="-122"/>
                  <a:ea typeface="Noto Sans SC Bold" panose="020B0800000000000000" pitchFamily="34" charset="-122"/>
                </a:rPr>
                <a:t>软件工程</a:t>
              </a:r>
            </a:p>
          </p:txBody>
        </p:sp>
      </p:grpSp>
    </p:spTree>
    <p:extLst>
      <p:ext uri="{BB962C8B-B14F-4D97-AF65-F5344CB8AC3E}">
        <p14:creationId xmlns:p14="http://schemas.microsoft.com/office/powerpoint/2010/main" val="1558838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37203-4348-48C4-BBB7-BEE9E4744F8C}"/>
              </a:ext>
            </a:extLst>
          </p:cNvPr>
          <p:cNvSpPr txBox="1"/>
          <p:nvPr/>
        </p:nvSpPr>
        <p:spPr>
          <a:xfrm>
            <a:off x="5401733" y="2827867"/>
            <a:ext cx="550151" cy="369332"/>
          </a:xfrm>
          <a:prstGeom prst="rect">
            <a:avLst/>
          </a:prstGeom>
          <a:noFill/>
        </p:spPr>
        <p:txBody>
          <a:bodyPr wrap="none" rtlCol="0">
            <a:spAutoFit/>
          </a:bodyPr>
          <a:lstStyle/>
          <a:p>
            <a:r>
              <a:rPr lang="en-US" altLang="zh-CN" dirty="0"/>
              <a:t>177</a:t>
            </a:r>
            <a:endParaRPr lang="zh-CN" altLang="en-US" dirty="0"/>
          </a:p>
        </p:txBody>
      </p:sp>
    </p:spTree>
    <p:extLst>
      <p:ext uri="{BB962C8B-B14F-4D97-AF65-F5344CB8AC3E}">
        <p14:creationId xmlns:p14="http://schemas.microsoft.com/office/powerpoint/2010/main" val="3349045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en-US"/>
              <a:t>在游戏中学习编程</a:t>
            </a:r>
          </a:p>
        </p:txBody>
      </p:sp>
      <p:sp>
        <p:nvSpPr>
          <p:cNvPr id="3" name="副标题 2"/>
          <p:cNvSpPr>
            <a:spLocks noGrp="1"/>
          </p:cNvSpPr>
          <p:nvPr>
            <p:ph type="subTitle" idx="1"/>
            <p:custDataLst>
              <p:tags r:id="rId3"/>
            </p:custDataLst>
          </p:nvPr>
        </p:nvSpPr>
        <p:spPr/>
        <p:txBody>
          <a:bodyPr/>
          <a:lstStyle/>
          <a:p>
            <a:pPr algn="r"/>
            <a:r>
              <a:rPr lang="en-US" altLang="zh-CN"/>
              <a:t>--steam</a:t>
            </a:r>
            <a:r>
              <a:rPr lang="zh-CN" altLang="en-US"/>
              <a:t>经典编程类游戏推荐</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77500" lnSpcReduction="20000"/>
          </a:bodyPr>
          <a:lstStyle/>
          <a:p>
            <a:r>
              <a:rPr dirty="0" err="1"/>
              <a:t>关于这款游戏</a:t>
            </a:r>
            <a:endParaRPr dirty="0"/>
          </a:p>
          <a:p>
            <a:r>
              <a:rPr dirty="0"/>
              <a:t>《</a:t>
            </a:r>
            <a:r>
              <a:rPr dirty="0" err="1"/>
              <a:t>角斗机甲》是一款机器人竞技题材的策略游戏，为你的机器人战队编制AI，让他们到竞技场中拼杀。不断改进、优化、反复打磨</a:t>
            </a:r>
            <a:r>
              <a:rPr dirty="0"/>
              <a:t>…</a:t>
            </a:r>
            <a:r>
              <a:rPr dirty="0" err="1"/>
              <a:t>或许你就能完爆对手并从在线的好友组中脱颖而出，打造一支所向披靡的钢铁之师！游戏特色</a:t>
            </a:r>
            <a:r>
              <a:rPr dirty="0"/>
              <a:t>：</a:t>
            </a:r>
          </a:p>
          <a:p>
            <a:endParaRPr dirty="0"/>
          </a:p>
          <a:p>
            <a:r>
              <a:rPr dirty="0" err="1"/>
              <a:t>亲手制作AI，检阅机器人在竞技场中的表现</a:t>
            </a:r>
            <a:endParaRPr dirty="0"/>
          </a:p>
          <a:p>
            <a:endParaRPr dirty="0"/>
          </a:p>
          <a:p>
            <a:r>
              <a:rPr dirty="0" err="1"/>
              <a:t>不断优化调整AI，直到战胜所有对手</a:t>
            </a:r>
            <a:r>
              <a:rPr dirty="0"/>
              <a:t>！</a:t>
            </a:r>
          </a:p>
          <a:p>
            <a:endParaRPr dirty="0"/>
          </a:p>
          <a:p>
            <a:r>
              <a:rPr dirty="0" err="1"/>
              <a:t>简洁却强力的AI编程系统，拥有近百种参数可供选择，百万种可能结果</a:t>
            </a:r>
            <a:r>
              <a:rPr dirty="0"/>
              <a:t>(</a:t>
            </a:r>
            <a:r>
              <a:rPr dirty="0" err="1"/>
              <a:t>无需编程经验即可开始</a:t>
            </a:r>
            <a:r>
              <a:rPr dirty="0"/>
              <a:t>！)</a:t>
            </a:r>
          </a:p>
          <a:p>
            <a:endParaRPr dirty="0"/>
          </a:p>
          <a:p>
            <a:r>
              <a:rPr dirty="0" err="1"/>
              <a:t>创造并自定义你的机器人战队</a:t>
            </a:r>
            <a:endParaRPr dirty="0"/>
          </a:p>
          <a:p>
            <a:endParaRPr dirty="0"/>
          </a:p>
        </p:txBody>
      </p:sp>
      <p:sp>
        <p:nvSpPr>
          <p:cNvPr id="2" name="标题 1"/>
          <p:cNvSpPr>
            <a:spLocks noGrp="1"/>
          </p:cNvSpPr>
          <p:nvPr>
            <p:ph type="title"/>
          </p:nvPr>
        </p:nvSpPr>
        <p:spPr/>
        <p:txBody>
          <a:bodyPr/>
          <a:lstStyle/>
          <a:p>
            <a:r>
              <a:rPr lang="en-US" altLang="zh-CN"/>
              <a:t>1.GLADIABOTS - AI Combat Arena</a:t>
            </a:r>
            <a:r>
              <a:t>（角斗机甲</a:t>
            </a:r>
            <a:r>
              <a:rPr lang="en-US" altLang="zh-CN"/>
              <a:t>-AI</a:t>
            </a:r>
            <a:r>
              <a:t>竞技场）</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游戏画面演示</a:t>
            </a:r>
          </a:p>
        </p:txBody>
      </p:sp>
      <p:pic>
        <p:nvPicPr>
          <p:cNvPr id="4" name="内容占位符 3" descr="ai+combat"/>
          <p:cNvPicPr>
            <a:picLocks noGrp="1" noChangeAspect="1"/>
          </p:cNvPicPr>
          <p:nvPr>
            <p:ph idx="1"/>
          </p:nvPr>
        </p:nvPicPr>
        <p:blipFill>
          <a:blip r:embed="rId3"/>
          <a:stretch>
            <a:fillRect/>
          </a:stretch>
        </p:blipFill>
        <p:spPr>
          <a:xfrm>
            <a:off x="669925" y="1079500"/>
            <a:ext cx="4963160" cy="2796540"/>
          </a:xfrm>
          <a:prstGeom prst="rect">
            <a:avLst/>
          </a:prstGeom>
        </p:spPr>
      </p:pic>
      <p:pic>
        <p:nvPicPr>
          <p:cNvPr id="6" name="图片 5"/>
          <p:cNvPicPr>
            <a:picLocks noChangeAspect="1"/>
          </p:cNvPicPr>
          <p:nvPr/>
        </p:nvPicPr>
        <p:blipFill>
          <a:blip r:embed="rId4"/>
          <a:stretch>
            <a:fillRect/>
          </a:stretch>
        </p:blipFill>
        <p:spPr>
          <a:xfrm>
            <a:off x="5525135" y="1079500"/>
            <a:ext cx="4963160" cy="2788285"/>
          </a:xfrm>
          <a:prstGeom prst="rect">
            <a:avLst/>
          </a:prstGeom>
        </p:spPr>
      </p:pic>
      <p:pic>
        <p:nvPicPr>
          <p:cNvPr id="7" name="图片 6"/>
          <p:cNvPicPr>
            <a:picLocks noChangeAspect="1"/>
          </p:cNvPicPr>
          <p:nvPr/>
        </p:nvPicPr>
        <p:blipFill>
          <a:blip r:embed="rId5"/>
          <a:stretch>
            <a:fillRect/>
          </a:stretch>
        </p:blipFill>
        <p:spPr>
          <a:xfrm>
            <a:off x="669290" y="3876040"/>
            <a:ext cx="4963795" cy="2788285"/>
          </a:xfrm>
          <a:prstGeom prst="rect">
            <a:avLst/>
          </a:prstGeom>
        </p:spPr>
      </p:pic>
      <p:pic>
        <p:nvPicPr>
          <p:cNvPr id="8" name="图片 7"/>
          <p:cNvPicPr>
            <a:picLocks noChangeAspect="1"/>
          </p:cNvPicPr>
          <p:nvPr/>
        </p:nvPicPr>
        <p:blipFill>
          <a:blip r:embed="rId6"/>
          <a:stretch>
            <a:fillRect/>
          </a:stretch>
        </p:blipFill>
        <p:spPr>
          <a:xfrm>
            <a:off x="5579110" y="3867785"/>
            <a:ext cx="4909185" cy="2757805"/>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2.Hacknet(</a:t>
            </a:r>
            <a:r>
              <a:rPr dirty="0" err="1"/>
              <a:t>黑客网络</a:t>
            </a:r>
            <a:r>
              <a:rPr lang="en-US" altLang="zh-CN" dirty="0"/>
              <a:t>)--</a:t>
            </a:r>
            <a:r>
              <a:rPr lang="en-US" altLang="zh-CN" dirty="0" err="1"/>
              <a:t>linux</a:t>
            </a:r>
            <a:r>
              <a:rPr dirty="0" err="1"/>
              <a:t>指令学习</a:t>
            </a:r>
            <a:endParaRPr dirty="0"/>
          </a:p>
        </p:txBody>
      </p:sp>
      <p:sp>
        <p:nvSpPr>
          <p:cNvPr id="3" name="内容占位符 2"/>
          <p:cNvSpPr>
            <a:spLocks noGrp="1"/>
          </p:cNvSpPr>
          <p:nvPr>
            <p:ph idx="1"/>
          </p:nvPr>
        </p:nvSpPr>
        <p:spPr/>
        <p:txBody>
          <a:bodyPr>
            <a:normAutofit fontScale="70000" lnSpcReduction="20000"/>
          </a:bodyPr>
          <a:lstStyle/>
          <a:p>
            <a:r>
              <a:rPr lang="zh-CN" altLang="en-US" dirty="0"/>
              <a:t>Hacknet是一款身临其境，基于终端的黑客模拟器。你将跟随一位最近刚过世的黑客，通过他遗留的线索，来探询混乱未知的网络世界。他的死可能并非像媒体所报道的意外那么简单。只需进行简单的教学，你便能使用基础的指令来完成真实的骇入过程，探索这充满了谜团的黑客世界。</a:t>
            </a:r>
          </a:p>
          <a:p>
            <a:r>
              <a:rPr lang="zh-CN" altLang="en-US" dirty="0"/>
              <a:t>Bit, 一位负责开发世界上最具攻击性的骇入系统的黑客，去世了。当他的系统连续14天都没有检测到他的操作后，系统的保险程序便开始运行，将他未完成的计划发给了一位陌生的用户。作为这名用户，你需要决定是否一步步揭开事实的真相，并且确保Hacknet操作系统不会落入到不法之徒手中。</a:t>
            </a:r>
          </a:p>
          <a:p>
            <a:r>
              <a:rPr lang="zh-CN" altLang="en-US" dirty="0"/>
              <a:t>Hacknet能够为你提供一个全方位的真实黑客模拟器，可以让你探索人类窥探隐私的天性、制止企业贪婪盛行并暗中对抗隐藏在网络世界中的强大黑客，同时它又能提供学习支持，可以让一个真正的电脑小白通过游戏来掌握现实世界的电脑命令和对应用程序的操控。</a:t>
            </a:r>
          </a:p>
          <a:p>
            <a:r>
              <a:rPr lang="zh-CN" altLang="en-US" dirty="0"/>
              <a:t>游戏特色</a:t>
            </a:r>
          </a:p>
          <a:p>
            <a:r>
              <a:rPr lang="zh-CN" altLang="en-US" dirty="0"/>
              <a:t>真实的骇入</a:t>
            </a:r>
          </a:p>
          <a:p>
            <a:r>
              <a:rPr lang="zh-CN" altLang="en-US" dirty="0"/>
              <a:t>基于真实的UNIX指令，Hacknet将重点放在真实的骇入过程，而不是追求炫酷的好莱坞式黑客。通过拟真化的骇入过程，让玩家们仿佛置身骇入现场，体验打破防火墙时几近真实的感受。</a:t>
            </a:r>
          </a:p>
          <a:p>
            <a:endParaRPr lang="zh-CN" altLang="en-US" dirty="0"/>
          </a:p>
          <a:p>
            <a:pPr marL="0" indent="0">
              <a:buNone/>
            </a:pPr>
            <a:endParaRPr lang="zh-CN" alt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游戏截图展示</a:t>
            </a:r>
          </a:p>
        </p:txBody>
      </p:sp>
      <p:pic>
        <p:nvPicPr>
          <p:cNvPr id="4" name="内容占位符 3"/>
          <p:cNvPicPr>
            <a:picLocks noGrp="1" noChangeAspect="1"/>
          </p:cNvPicPr>
          <p:nvPr>
            <p:ph idx="1"/>
          </p:nvPr>
        </p:nvPicPr>
        <p:blipFill>
          <a:blip r:embed="rId3"/>
          <a:stretch>
            <a:fillRect/>
          </a:stretch>
        </p:blipFill>
        <p:spPr>
          <a:xfrm>
            <a:off x="5930900" y="3608070"/>
            <a:ext cx="4797425" cy="2799715"/>
          </a:xfrm>
          <a:prstGeom prst="rect">
            <a:avLst/>
          </a:prstGeom>
        </p:spPr>
      </p:pic>
      <p:pic>
        <p:nvPicPr>
          <p:cNvPr id="5" name="图片 4"/>
          <p:cNvPicPr>
            <a:picLocks noChangeAspect="1"/>
          </p:cNvPicPr>
          <p:nvPr/>
        </p:nvPicPr>
        <p:blipFill>
          <a:blip r:embed="rId4"/>
          <a:stretch>
            <a:fillRect/>
          </a:stretch>
        </p:blipFill>
        <p:spPr>
          <a:xfrm>
            <a:off x="6075680" y="1003935"/>
            <a:ext cx="4676140" cy="2626995"/>
          </a:xfrm>
          <a:prstGeom prst="rect">
            <a:avLst/>
          </a:prstGeom>
        </p:spPr>
      </p:pic>
      <p:pic>
        <p:nvPicPr>
          <p:cNvPr id="6" name="图片 5"/>
          <p:cNvPicPr>
            <a:picLocks noChangeAspect="1"/>
          </p:cNvPicPr>
          <p:nvPr/>
        </p:nvPicPr>
        <p:blipFill>
          <a:blip r:embed="rId5"/>
          <a:stretch>
            <a:fillRect/>
          </a:stretch>
        </p:blipFill>
        <p:spPr>
          <a:xfrm>
            <a:off x="757555" y="3502025"/>
            <a:ext cx="5173345" cy="2905760"/>
          </a:xfrm>
          <a:prstGeom prst="rect">
            <a:avLst/>
          </a:prstGeom>
        </p:spPr>
      </p:pic>
      <p:pic>
        <p:nvPicPr>
          <p:cNvPr id="7" name="图片 6" descr="新手入门linux但又担心坚持不下来？《hacknet黑客网络》-1"/>
          <p:cNvPicPr>
            <a:picLocks noChangeAspect="1"/>
          </p:cNvPicPr>
          <p:nvPr/>
        </p:nvPicPr>
        <p:blipFill>
          <a:blip r:embed="rId6"/>
          <a:stretch>
            <a:fillRect/>
          </a:stretch>
        </p:blipFill>
        <p:spPr>
          <a:xfrm>
            <a:off x="757555" y="1132205"/>
            <a:ext cx="5318125" cy="2369820"/>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3.MHRD(</a:t>
            </a:r>
            <a:r>
              <a:t>微硬公司</a:t>
            </a:r>
            <a:r>
              <a:rPr lang="en-US" altLang="zh-CN"/>
              <a:t>)---CPU</a:t>
            </a:r>
            <a:r>
              <a:t>硬件编程语言</a:t>
            </a:r>
          </a:p>
        </p:txBody>
      </p:sp>
      <p:sp>
        <p:nvSpPr>
          <p:cNvPr id="3" name="内容占位符 2"/>
          <p:cNvSpPr>
            <a:spLocks noGrp="1"/>
          </p:cNvSpPr>
          <p:nvPr>
            <p:ph idx="1"/>
          </p:nvPr>
        </p:nvSpPr>
        <p:spPr/>
        <p:txBody>
          <a:bodyPr/>
          <a:lstStyle/>
          <a:p>
            <a:r>
              <a:rPr lang="zh-CN" altLang="en-US" dirty="0"/>
              <a:t> 在《微硬公司MHRD》中，玩家就是一名集成电路工程师，我们负责的工作是设计集成电路芯片。从最简单的与非门开始，到计数器、存储器，最终目标是一个16bit的CPU。游戏还是简化了一些内容：我们不需要关心电平、延迟等问题，也不需要用到除了逻辑电路之外的电子器件，更不用关心焊接、排线等实际操作因素。简而言之，把各个芯片的引脚连起来，实现需求中的功能，就可以了。</a:t>
            </a:r>
          </a:p>
          <a:p>
            <a:endParaRPr lang="zh-CN" altLang="en-US" dirty="0"/>
          </a:p>
        </p:txBody>
      </p:sp>
      <p:pic>
        <p:nvPicPr>
          <p:cNvPr id="10" name="内容占位符 9" descr="ss_c76aae63539e559176a2f5c8632cf4c654d404fc.600x338"/>
          <p:cNvPicPr>
            <a:picLocks noChangeAspect="1"/>
          </p:cNvPicPr>
          <p:nvPr/>
        </p:nvPicPr>
        <p:blipFill>
          <a:blip r:embed="rId3"/>
          <a:stretch>
            <a:fillRect/>
          </a:stretch>
        </p:blipFill>
        <p:spPr>
          <a:xfrm>
            <a:off x="440055" y="4461510"/>
            <a:ext cx="5655945" cy="3176905"/>
          </a:xfrm>
          <a:prstGeom prst="rect">
            <a:avLst/>
          </a:prstGeom>
        </p:spPr>
      </p:pic>
      <p:pic>
        <p:nvPicPr>
          <p:cNvPr id="11" name="图片 10" descr="2.600x338"/>
          <p:cNvPicPr>
            <a:picLocks noChangeAspect="1"/>
          </p:cNvPicPr>
          <p:nvPr/>
        </p:nvPicPr>
        <p:blipFill>
          <a:blip r:embed="rId4"/>
          <a:stretch>
            <a:fillRect/>
          </a:stretch>
        </p:blipFill>
        <p:spPr>
          <a:xfrm>
            <a:off x="6265757" y="4461510"/>
            <a:ext cx="5655945" cy="317690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5" name="Google Shape;335;p36"/>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sp>
        <p:nvSpPr>
          <p:cNvPr id="10" name="Google Shape;102;p18">
            <a:extLst>
              <a:ext uri="{FF2B5EF4-FFF2-40B4-BE49-F238E27FC236}">
                <a16:creationId xmlns:a16="http://schemas.microsoft.com/office/drawing/2014/main" id="{10B9E5D6-9C1D-4BE2-8815-B501407044D8}"/>
              </a:ext>
            </a:extLst>
          </p:cNvPr>
          <p:cNvSpPr txBox="1">
            <a:spLocks/>
          </p:cNvSpPr>
          <p:nvPr/>
        </p:nvSpPr>
        <p:spPr>
          <a:xfrm>
            <a:off x="-228123" y="939285"/>
            <a:ext cx="7887854" cy="108600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b="1" dirty="0">
                <a:solidFill>
                  <a:schemeClr val="accent1">
                    <a:lumMod val="75000"/>
                  </a:schemeClr>
                </a:solidFill>
                <a:latin typeface="Noto Sans SC Black" panose="020B0A00000000000000" pitchFamily="34" charset="-122"/>
                <a:ea typeface="Noto Sans SC Black" panose="020B0A00000000000000" pitchFamily="34" charset="-122"/>
              </a:rPr>
              <a:t>Table of Content</a:t>
            </a:r>
            <a:r>
              <a:rPr lang="en-US" altLang="zh-CN" sz="5400" b="1" dirty="0">
                <a:solidFill>
                  <a:schemeClr val="accent1">
                    <a:lumMod val="75000"/>
                  </a:schemeClr>
                </a:solidFill>
                <a:latin typeface="Noto Sans SC Black" panose="020B0A00000000000000" pitchFamily="34" charset="-122"/>
                <a:ea typeface="Noto Sans SC Black" panose="020B0A00000000000000" pitchFamily="34" charset="-122"/>
              </a:rPr>
              <a:t>s</a:t>
            </a:r>
            <a:endParaRPr lang="en-US" sz="5400" b="1" dirty="0">
              <a:solidFill>
                <a:schemeClr val="accent1">
                  <a:lumMod val="75000"/>
                </a:schemeClr>
              </a:solidFill>
              <a:latin typeface="Noto Sans SC Black" panose="020B0A00000000000000" pitchFamily="34" charset="-122"/>
              <a:ea typeface="Noto Sans SC Black" panose="020B0A00000000000000" pitchFamily="34" charset="-122"/>
            </a:endParaRPr>
          </a:p>
        </p:txBody>
      </p:sp>
      <p:cxnSp>
        <p:nvCxnSpPr>
          <p:cNvPr id="7" name="Straight Connector 6">
            <a:extLst>
              <a:ext uri="{FF2B5EF4-FFF2-40B4-BE49-F238E27FC236}">
                <a16:creationId xmlns:a16="http://schemas.microsoft.com/office/drawing/2014/main" id="{A9ECDE7D-CF8C-4893-AD73-BABFA682E96B}"/>
              </a:ext>
            </a:extLst>
          </p:cNvPr>
          <p:cNvCxnSpPr>
            <a:cxnSpLocks/>
          </p:cNvCxnSpPr>
          <p:nvPr/>
        </p:nvCxnSpPr>
        <p:spPr>
          <a:xfrm flipV="1">
            <a:off x="693314" y="2008783"/>
            <a:ext cx="7222836" cy="1650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180D49-B4AC-4C46-A272-C4F778AA8FD4}"/>
              </a:ext>
            </a:extLst>
          </p:cNvPr>
          <p:cNvSpPr txBox="1"/>
          <p:nvPr/>
        </p:nvSpPr>
        <p:spPr>
          <a:xfrm>
            <a:off x="647983" y="2317388"/>
            <a:ext cx="4682836" cy="231537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学术科研</a:t>
            </a:r>
            <a:endPar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论文数据库</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参考资料检索</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阅读与笔记工具</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rPr>
              <a:t>Latex</a:t>
            </a: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知识库管理</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p:txBody>
      </p:sp>
      <p:grpSp>
        <p:nvGrpSpPr>
          <p:cNvPr id="14" name="Google Shape;104;p18">
            <a:extLst>
              <a:ext uri="{FF2B5EF4-FFF2-40B4-BE49-F238E27FC236}">
                <a16:creationId xmlns:a16="http://schemas.microsoft.com/office/drawing/2014/main" id="{53B7B7DE-06B3-4A3B-9F33-4854C575CCEA}"/>
              </a:ext>
            </a:extLst>
          </p:cNvPr>
          <p:cNvGrpSpPr/>
          <p:nvPr/>
        </p:nvGrpSpPr>
        <p:grpSpPr>
          <a:xfrm rot="2143579">
            <a:off x="9488024" y="410609"/>
            <a:ext cx="1885975" cy="1885927"/>
            <a:chOff x="6643075" y="3664250"/>
            <a:chExt cx="407950" cy="407975"/>
          </a:xfrm>
        </p:grpSpPr>
        <p:sp>
          <p:nvSpPr>
            <p:cNvPr id="15" name="Google Shape;105;p18">
              <a:extLst>
                <a:ext uri="{FF2B5EF4-FFF2-40B4-BE49-F238E27FC236}">
                  <a16:creationId xmlns:a16="http://schemas.microsoft.com/office/drawing/2014/main" id="{3D32D909-65F1-4378-8307-23B8869D0FCC}"/>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106;p18">
              <a:extLst>
                <a:ext uri="{FF2B5EF4-FFF2-40B4-BE49-F238E27FC236}">
                  <a16:creationId xmlns:a16="http://schemas.microsoft.com/office/drawing/2014/main" id="{40FC06ED-5946-46F3-B3C3-04BA26582FF7}"/>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 name="Google Shape;107;p18">
            <a:extLst>
              <a:ext uri="{FF2B5EF4-FFF2-40B4-BE49-F238E27FC236}">
                <a16:creationId xmlns:a16="http://schemas.microsoft.com/office/drawing/2014/main" id="{7142953A-4FE3-4D5E-960E-9DC74D053AD4}"/>
              </a:ext>
            </a:extLst>
          </p:cNvPr>
          <p:cNvGrpSpPr/>
          <p:nvPr/>
        </p:nvGrpSpPr>
        <p:grpSpPr>
          <a:xfrm rot="1556271">
            <a:off x="8581580" y="1857100"/>
            <a:ext cx="775407" cy="775363"/>
            <a:chOff x="576250" y="4319400"/>
            <a:chExt cx="442075" cy="442050"/>
          </a:xfrm>
        </p:grpSpPr>
        <p:sp>
          <p:nvSpPr>
            <p:cNvPr id="18" name="Google Shape;108;p18">
              <a:extLst>
                <a:ext uri="{FF2B5EF4-FFF2-40B4-BE49-F238E27FC236}">
                  <a16:creationId xmlns:a16="http://schemas.microsoft.com/office/drawing/2014/main" id="{DA14D41B-02DB-422C-9C5F-F47243AA8ADD}"/>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109;p18">
              <a:extLst>
                <a:ext uri="{FF2B5EF4-FFF2-40B4-BE49-F238E27FC236}">
                  <a16:creationId xmlns:a16="http://schemas.microsoft.com/office/drawing/2014/main" id="{8A69F3A7-48AB-40DF-8007-E36683587E33}"/>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110;p18">
              <a:extLst>
                <a:ext uri="{FF2B5EF4-FFF2-40B4-BE49-F238E27FC236}">
                  <a16:creationId xmlns:a16="http://schemas.microsoft.com/office/drawing/2014/main" id="{97098318-4AD5-4C25-BA97-AC1FDBBCEF3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111;p18">
              <a:extLst>
                <a:ext uri="{FF2B5EF4-FFF2-40B4-BE49-F238E27FC236}">
                  <a16:creationId xmlns:a16="http://schemas.microsoft.com/office/drawing/2014/main" id="{D4FD12A9-DD2C-4F0C-8375-233ACF91F335}"/>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2" name="Google Shape;112;p18">
            <a:extLst>
              <a:ext uri="{FF2B5EF4-FFF2-40B4-BE49-F238E27FC236}">
                <a16:creationId xmlns:a16="http://schemas.microsoft.com/office/drawing/2014/main" id="{AC14BD0C-AAAC-4889-8CEF-4C74CE07AEA0}"/>
              </a:ext>
            </a:extLst>
          </p:cNvPr>
          <p:cNvSpPr/>
          <p:nvPr/>
        </p:nvSpPr>
        <p:spPr>
          <a:xfrm rot="2143861">
            <a:off x="9284170" y="352146"/>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113;p18">
            <a:extLst>
              <a:ext uri="{FF2B5EF4-FFF2-40B4-BE49-F238E27FC236}">
                <a16:creationId xmlns:a16="http://schemas.microsoft.com/office/drawing/2014/main" id="{2B454A4C-6F57-41AA-B996-166A4789BE35}"/>
              </a:ext>
            </a:extLst>
          </p:cNvPr>
          <p:cNvSpPr/>
          <p:nvPr/>
        </p:nvSpPr>
        <p:spPr>
          <a:xfrm rot="4841034">
            <a:off x="11186212" y="2051314"/>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114;p18">
            <a:extLst>
              <a:ext uri="{FF2B5EF4-FFF2-40B4-BE49-F238E27FC236}">
                <a16:creationId xmlns:a16="http://schemas.microsoft.com/office/drawing/2014/main" id="{2F469315-BC06-4EE5-A8D9-B11F4C102C15}"/>
              </a:ext>
            </a:extLst>
          </p:cNvPr>
          <p:cNvSpPr/>
          <p:nvPr/>
        </p:nvSpPr>
        <p:spPr>
          <a:xfrm rot="2144043">
            <a:off x="11716021" y="2005840"/>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115;p18">
            <a:extLst>
              <a:ext uri="{FF2B5EF4-FFF2-40B4-BE49-F238E27FC236}">
                <a16:creationId xmlns:a16="http://schemas.microsoft.com/office/drawing/2014/main" id="{BEB98A9F-5A93-4E27-91DF-F864DE20A638}"/>
              </a:ext>
            </a:extLst>
          </p:cNvPr>
          <p:cNvSpPr/>
          <p:nvPr/>
        </p:nvSpPr>
        <p:spPr>
          <a:xfrm rot="3423587">
            <a:off x="8482063" y="1267966"/>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TextBox 8">
            <a:extLst>
              <a:ext uri="{FF2B5EF4-FFF2-40B4-BE49-F238E27FC236}">
                <a16:creationId xmlns:a16="http://schemas.microsoft.com/office/drawing/2014/main" id="{136F101F-27D9-4C70-BA01-9AF914CCB4A0}"/>
              </a:ext>
            </a:extLst>
          </p:cNvPr>
          <p:cNvSpPr txBox="1"/>
          <p:nvPr/>
        </p:nvSpPr>
        <p:spPr>
          <a:xfrm>
            <a:off x="4202592" y="2315596"/>
            <a:ext cx="4248471" cy="1946046"/>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b="1" dirty="0">
                <a:solidFill>
                  <a:schemeClr val="tx2">
                    <a:lumMod val="60000"/>
                    <a:lumOff val="40000"/>
                  </a:schemeClr>
                </a:solidFill>
                <a:latin typeface="Noto Sans SC Black" panose="020B0A00000000000000" pitchFamily="34" charset="-122"/>
                <a:ea typeface="Noto Sans SC Black" panose="020B0A00000000000000" pitchFamily="34" charset="-122"/>
              </a:rPr>
              <a:t>软件工程</a:t>
            </a:r>
            <a:endParaRPr lang="en-US" altLang="zh-CN" b="1" dirty="0">
              <a:solidFill>
                <a:schemeClr val="tx2">
                  <a:lumMod val="60000"/>
                  <a:lumOff val="40000"/>
                </a:schemeClr>
              </a:solidFill>
              <a:latin typeface="Noto Sans SC Black" panose="020B0A00000000000000" pitchFamily="34" charset="-122"/>
              <a:ea typeface="Noto Sans SC Black" panose="020B0A00000000000000" pitchFamily="34" charset="-122"/>
            </a:endParaRP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花里胡哨的推荐</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rPr>
              <a:t>Git</a:t>
            </a:r>
          </a:p>
          <a:p>
            <a:pPr marL="800100" lvl="1" indent="-342900">
              <a:lnSpc>
                <a:spcPct val="150000"/>
              </a:lnSpc>
              <a:buFont typeface="Arial" panose="020B0604020202020204" pitchFamily="34" charset="0"/>
              <a:buChar char="•"/>
            </a:pPr>
            <a:r>
              <a:rPr lang="zh-CN" altLang="en-US" sz="1600" dirty="0">
                <a:solidFill>
                  <a:schemeClr val="accent5">
                    <a:lumMod val="75000"/>
                  </a:schemeClr>
                </a:solidFill>
                <a:latin typeface="Noto Sans SC Bold" panose="020B0800000000000000" pitchFamily="34" charset="-122"/>
                <a:ea typeface="Noto Sans SC Bold" panose="020B0800000000000000" pitchFamily="34" charset="-122"/>
              </a:rPr>
              <a:t>学生福利</a:t>
            </a:r>
            <a:endPar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endParaRPr>
          </a:p>
          <a:p>
            <a:pPr marL="800100" lvl="1" indent="-342900">
              <a:lnSpc>
                <a:spcPct val="150000"/>
              </a:lnSpc>
              <a:buFont typeface="Arial" panose="020B0604020202020204" pitchFamily="34" charset="0"/>
              <a:buChar char="•"/>
            </a:pPr>
            <a:r>
              <a:rPr lang="en-US" altLang="zh-CN" sz="1600" dirty="0">
                <a:solidFill>
                  <a:schemeClr val="accent5">
                    <a:lumMod val="75000"/>
                  </a:schemeClr>
                </a:solidFill>
                <a:latin typeface="Noto Sans SC Bold" panose="020B0800000000000000" pitchFamily="34" charset="-122"/>
                <a:ea typeface="Noto Sans SC Bold" panose="020B0800000000000000" pitchFamily="34" charset="-122"/>
              </a:rPr>
              <a:t>Extensions of Visual Studio Code</a:t>
            </a:r>
          </a:p>
        </p:txBody>
      </p:sp>
      <p:sp>
        <p:nvSpPr>
          <p:cNvPr id="26" name="Google Shape;102;p18">
            <a:extLst>
              <a:ext uri="{FF2B5EF4-FFF2-40B4-BE49-F238E27FC236}">
                <a16:creationId xmlns:a16="http://schemas.microsoft.com/office/drawing/2014/main" id="{E2117FD9-3448-4823-A3EC-152F9C42D7F5}"/>
              </a:ext>
            </a:extLst>
          </p:cNvPr>
          <p:cNvSpPr txBox="1">
            <a:spLocks/>
          </p:cNvSpPr>
          <p:nvPr/>
        </p:nvSpPr>
        <p:spPr>
          <a:xfrm>
            <a:off x="381205" y="595869"/>
            <a:ext cx="2227155" cy="415850"/>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ltLang="zh-CN" sz="2800" b="1" dirty="0">
                <a:solidFill>
                  <a:schemeClr val="accent5">
                    <a:lumMod val="75000"/>
                  </a:schemeClr>
                </a:solidFill>
                <a:latin typeface="Noto Sans SC Black" panose="020B0A00000000000000" pitchFamily="34" charset="-122"/>
                <a:ea typeface="Noto Sans SC Black" panose="020B0A00000000000000" pitchFamily="34" charset="-122"/>
              </a:rPr>
              <a:t>Jecosine</a:t>
            </a:r>
            <a:endParaRPr lang="en-US" sz="2800" b="1" dirty="0">
              <a:solidFill>
                <a:schemeClr val="accent5">
                  <a:lumMod val="75000"/>
                </a:schemeClr>
              </a:solidFill>
              <a:latin typeface="Noto Sans SC Black" panose="020B0A00000000000000" pitchFamily="34" charset="-122"/>
              <a:ea typeface="Noto Sans SC Black" panose="020B0A00000000000000" pitchFamily="34" charset="-122"/>
            </a:endParaRPr>
          </a:p>
        </p:txBody>
      </p:sp>
    </p:spTree>
    <p:extLst>
      <p:ext uri="{BB962C8B-B14F-4D97-AF65-F5344CB8AC3E}">
        <p14:creationId xmlns:p14="http://schemas.microsoft.com/office/powerpoint/2010/main" val="40966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4</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1">
                      <a:lumMod val="75000"/>
                    </a:schemeClr>
                  </a:solidFill>
                  <a:latin typeface="Noto Sans SC Black" panose="020B0A00000000000000" pitchFamily="34" charset="-122"/>
                  <a:ea typeface="Noto Sans SC Black" panose="020B0A00000000000000" pitchFamily="34" charset="-122"/>
                </a:rPr>
                <a:t>论文数据库</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tx2">
                      <a:lumMod val="60000"/>
                      <a:lumOff val="40000"/>
                    </a:schemeClr>
                  </a:solidFill>
                  <a:latin typeface="Noto Sans SC Bold" panose="020B0800000000000000" pitchFamily="34" charset="-122"/>
                  <a:ea typeface="Noto Sans SC Bold" panose="020B0800000000000000" pitchFamily="34" charset="-122"/>
                </a:rPr>
                <a:t>学术科研</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802875" y="3114685"/>
            <a:ext cx="8043665" cy="2249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Google Scholar </a:t>
            </a:r>
            <a:r>
              <a:rPr lang="en-US" altLang="zh-CN" b="1" dirty="0">
                <a:solidFill>
                  <a:schemeClr val="accent1">
                    <a:lumMod val="60000"/>
                    <a:lumOff val="40000"/>
                  </a:schemeClr>
                </a:solidFill>
                <a:latin typeface="Noto Sans SC Bold" panose="020B0800000000000000" pitchFamily="34" charset="-122"/>
                <a:ea typeface="Noto Sans SC Bold" panose="020B0800000000000000" pitchFamily="34" charset="-122"/>
              </a:rPr>
              <a:t>–</a:t>
            </a:r>
            <a:r>
              <a:rPr lang="en-US" altLang="zh-CN" sz="2000" b="1" dirty="0">
                <a:solidFill>
                  <a:schemeClr val="accent1">
                    <a:lumMod val="60000"/>
                    <a:lumOff val="40000"/>
                  </a:schemeClr>
                </a:solidFill>
                <a:latin typeface="Noto Sans SC Bold" panose="020B0800000000000000" pitchFamily="34" charset="-122"/>
                <a:ea typeface="Noto Sans SC Bold" panose="020B0800000000000000" pitchFamily="34" charset="-122"/>
              </a:rPr>
              <a:t> </a:t>
            </a:r>
            <a:r>
              <a:rPr lang="en-US" altLang="zh-CN" b="1" dirty="0">
                <a:solidFill>
                  <a:schemeClr val="accent1">
                    <a:lumMod val="60000"/>
                    <a:lumOff val="40000"/>
                  </a:schemeClr>
                </a:solidFill>
                <a:latin typeface="Noto Sans SC Bold" panose="020B0800000000000000" pitchFamily="34" charset="-122"/>
                <a:ea typeface="Noto Sans SC Bold" panose="020B0800000000000000" pitchFamily="34" charset="-122"/>
                <a:hlinkClick r:id="rId3"/>
              </a:rPr>
              <a:t>https://scholar.google.com</a:t>
            </a:r>
            <a:endParaRPr lang="en-US" altLang="zh-CN" sz="20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Research Gate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a:t>
            </a:r>
            <a:r>
              <a:rPr kumimoji="0" lang="en-US" altLang="zh-CN" sz="20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hlinkClick r:id="rId4"/>
              </a:rPr>
              <a:t>https://www.researchgate.net/</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Paper with Code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a:t>
            </a:r>
            <a:r>
              <a:rPr kumimoji="0" lang="en-US" altLang="zh-CN" sz="20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hlinkClick r:id="rId5"/>
              </a:rPr>
              <a:t>https://www.paperswithcode.com/</a:t>
            </a:r>
            <a:endParaRPr kumimoji="0" lang="en-US" altLang="zh-CN" sz="20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Scopus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a:t>
            </a:r>
            <a:r>
              <a:rPr kumimoji="0" lang="en-US" altLang="zh-CN" sz="20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hlinkClick r:id="rId6"/>
              </a:rPr>
              <a:t>https://scopus.com/</a:t>
            </a:r>
            <a:endParaRPr kumimoji="0" lang="en-US" altLang="zh-CN" sz="20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endParaRPr>
          </a:p>
        </p:txBody>
      </p:sp>
      <p:sp>
        <p:nvSpPr>
          <p:cNvPr id="45" name="TextBox 44">
            <a:extLst>
              <a:ext uri="{FF2B5EF4-FFF2-40B4-BE49-F238E27FC236}">
                <a16:creationId xmlns:a16="http://schemas.microsoft.com/office/drawing/2014/main" id="{ADD9A8A5-982C-4477-B0A7-1DFBA2BDA060}"/>
              </a:ext>
            </a:extLst>
          </p:cNvPr>
          <p:cNvSpPr txBox="1"/>
          <p:nvPr/>
        </p:nvSpPr>
        <p:spPr>
          <a:xfrm>
            <a:off x="8846541" y="3114684"/>
            <a:ext cx="3012953" cy="22496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arXiv.org</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Engineer Village</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IEEE</a:t>
            </a:r>
          </a:p>
          <a:p>
            <a:pPr marL="285750" indent="-285750">
              <a:lnSpc>
                <a:spcPct val="150000"/>
              </a:lnSpc>
              <a:buFont typeface="Arial" panose="020B0604020202020204" pitchFamily="34" charset="0"/>
              <a:buChar char="•"/>
            </a:pPr>
            <a:r>
              <a:rPr lang="en-US" altLang="zh-CN" sz="2400" b="1" dirty="0">
                <a:solidFill>
                  <a:schemeClr val="tx2">
                    <a:lumMod val="60000"/>
                    <a:lumOff val="40000"/>
                  </a:schemeClr>
                </a:solidFill>
                <a:latin typeface="Noto Sans SC Bold" panose="020B0800000000000000" pitchFamily="34" charset="-122"/>
                <a:ea typeface="Noto Sans SC Bold" panose="020B0800000000000000" pitchFamily="34" charset="-122"/>
              </a:rPr>
              <a:t>Web of Science</a:t>
            </a:r>
            <a:endParaRPr lang="zh-CN" altLang="en-US" sz="2400" b="1" dirty="0">
              <a:solidFill>
                <a:schemeClr val="tx2">
                  <a:lumMod val="60000"/>
                  <a:lumOff val="40000"/>
                </a:schemeClr>
              </a:solidFill>
              <a:latin typeface="Noto Sans SC Bold" panose="020B0800000000000000" pitchFamily="34" charset="-122"/>
              <a:ea typeface="Noto Sans SC Bold" panose="020B08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5</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1">
                      <a:lumMod val="75000"/>
                    </a:schemeClr>
                  </a:solidFill>
                  <a:latin typeface="Noto Sans SC Black" panose="020B0A00000000000000" pitchFamily="34" charset="-122"/>
                  <a:ea typeface="Noto Sans SC Black" panose="020B0A00000000000000" pitchFamily="34" charset="-122"/>
                </a:rPr>
                <a:t>参考资料库</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tx2">
                      <a:lumMod val="60000"/>
                      <a:lumOff val="40000"/>
                    </a:schemeClr>
                  </a:solidFill>
                  <a:latin typeface="Noto Sans SC Bold" panose="020B0800000000000000" pitchFamily="34" charset="-122"/>
                  <a:ea typeface="Noto Sans SC Bold" panose="020B0800000000000000" pitchFamily="34" charset="-122"/>
                </a:rPr>
                <a:t>学术科研</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802876" y="3114685"/>
            <a:ext cx="8341124" cy="28036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Library Genesis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a:t>
            </a:r>
            <a:r>
              <a:rPr kumimoji="0" lang="en-US" altLang="zh-CN" sz="20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hlinkClick r:id="rId3"/>
              </a:rPr>
              <a:t>http://libgen.rs/</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hlinkClick r:id="rId4"/>
              </a:rPr>
              <a:t>s.com/</a:t>
            </a: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 </a:t>
            </a:r>
          </a:p>
          <a:p>
            <a:pPr marL="285750" indent="-285750">
              <a:lnSpc>
                <a:spcPct val="150000"/>
              </a:lnSpc>
              <a:buFont typeface="Arial" panose="020B0604020202020204" pitchFamily="34" charset="0"/>
              <a:buChar char="•"/>
            </a:pPr>
            <a:r>
              <a:rPr lang="en-US" altLang="zh-CN" sz="2400" b="1" strike="sngStrike" dirty="0" err="1">
                <a:solidFill>
                  <a:schemeClr val="accent1">
                    <a:lumMod val="60000"/>
                    <a:lumOff val="40000"/>
                  </a:schemeClr>
                </a:solidFill>
                <a:latin typeface="Noto Sans SC Bold" panose="020B0800000000000000" pitchFamily="34" charset="-122"/>
                <a:ea typeface="Noto Sans SC Bold" panose="020B0800000000000000" pitchFamily="34" charset="-122"/>
              </a:rPr>
              <a:t>Allitebooks</a:t>
            </a:r>
            <a:endParaRPr lang="en-US" altLang="zh-CN" sz="2400" b="1" strike="sngStrike"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err="1">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Zlibrary</a:t>
            </a:r>
            <a:r>
              <a:rPr kumimoji="0" lang="en-US" altLang="zh-CN" sz="24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a:t>
            </a:r>
            <a:r>
              <a:rPr kumimoji="0" lang="en-US" altLang="zh-CN" sz="20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hlinkClick r:id="rId5"/>
              </a:rPr>
              <a:t>https://1lib.us/</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r>
              <a:rPr lang="zh-CN" altLang="en-US"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鸠摩电子书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a:t>
            </a:r>
            <a:r>
              <a:rPr kumimoji="0" lang="en-US" altLang="zh-CN" sz="20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hlinkClick r:id="rId6"/>
              </a:rPr>
              <a:t>https://www.jiumodiary.com/</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indent="-285750">
              <a:lnSpc>
                <a:spcPct val="150000"/>
              </a:lnSpc>
              <a:buFont typeface="Arial" panose="020B0604020202020204" pitchFamily="34" charset="0"/>
              <a:buChar char="•"/>
            </a:pP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p:txBody>
      </p:sp>
    </p:spTree>
    <p:extLst>
      <p:ext uri="{BB962C8B-B14F-4D97-AF65-F5344CB8AC3E}">
        <p14:creationId xmlns:p14="http://schemas.microsoft.com/office/powerpoint/2010/main" val="1419911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6</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1">
                      <a:lumMod val="75000"/>
                    </a:schemeClr>
                  </a:solidFill>
                  <a:latin typeface="Noto Sans SC Black" panose="020B0A00000000000000" pitchFamily="34" charset="-122"/>
                  <a:ea typeface="Noto Sans SC Black" panose="020B0A00000000000000" pitchFamily="34" charset="-122"/>
                </a:rPr>
                <a:t>阅读与文献管理</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tx2">
                      <a:lumMod val="60000"/>
                      <a:lumOff val="40000"/>
                    </a:schemeClr>
                  </a:solidFill>
                  <a:latin typeface="Noto Sans SC Bold" panose="020B0800000000000000" pitchFamily="34" charset="-122"/>
                  <a:ea typeface="Noto Sans SC Bold" panose="020B0800000000000000" pitchFamily="34" charset="-122"/>
                </a:rPr>
                <a:t>学术科研</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802876" y="3114685"/>
            <a:ext cx="8341124" cy="2249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Mendeley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a:t>
            </a:r>
            <a:r>
              <a:rPr kumimoji="0" lang="en-US" altLang="zh-CN" sz="20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 </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hlinkClick r:id="rId3"/>
              </a:rPr>
              <a:t>http://libgen.rs/</a:t>
            </a:r>
            <a:r>
              <a:rPr kumimoji="0" lang="en-US" altLang="zh-CN" sz="18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hlinkClick r:id="rId4"/>
              </a:rPr>
              <a:t>s.com/</a:t>
            </a: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 </a:t>
            </a:r>
          </a:p>
          <a:p>
            <a:pPr marL="285750" indent="-28575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Zotero</a:t>
            </a:r>
          </a:p>
          <a:p>
            <a:pPr marL="285750" indent="-285750">
              <a:lnSpc>
                <a:spcPct val="150000"/>
              </a:lnSpc>
              <a:buFont typeface="Arial" panose="020B0604020202020204" pitchFamily="34" charset="0"/>
              <a:buChar char="•"/>
            </a:pPr>
            <a:r>
              <a:rPr lang="en-US" altLang="zh-CN" sz="2400" b="1" dirty="0" err="1">
                <a:solidFill>
                  <a:schemeClr val="accent1">
                    <a:lumMod val="60000"/>
                    <a:lumOff val="40000"/>
                  </a:schemeClr>
                </a:solidFill>
                <a:latin typeface="Noto Sans SC Bold" panose="020B0800000000000000" pitchFamily="34" charset="-122"/>
                <a:ea typeface="Noto Sans SC Bold" panose="020B0800000000000000" pitchFamily="34" charset="-122"/>
              </a:rPr>
              <a:t>Citavi</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srgbClr val="4472C4">
                    <a:lumMod val="60000"/>
                    <a:lumOff val="40000"/>
                  </a:srgbClr>
                </a:solidFill>
                <a:effectLst/>
                <a:uLnTx/>
                <a:uFillTx/>
                <a:latin typeface="Noto Sans SC Bold" panose="020B0800000000000000" pitchFamily="34" charset="-122"/>
                <a:ea typeface="Noto Sans SC Bold" panose="020B0800000000000000" pitchFamily="34" charset="-122"/>
                <a:cs typeface="+mn-cs"/>
              </a:rPr>
              <a:t>Endnote</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p:txBody>
      </p:sp>
    </p:spTree>
    <p:extLst>
      <p:ext uri="{BB962C8B-B14F-4D97-AF65-F5344CB8AC3E}">
        <p14:creationId xmlns:p14="http://schemas.microsoft.com/office/powerpoint/2010/main" val="2898149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7</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en-US" altLang="zh-CN" sz="4400" b="1" dirty="0">
                  <a:solidFill>
                    <a:schemeClr val="accent1">
                      <a:lumMod val="75000"/>
                    </a:schemeClr>
                  </a:solidFill>
                  <a:latin typeface="Noto Sans SC Black" panose="020B0A00000000000000" pitchFamily="34" charset="-122"/>
                  <a:ea typeface="Noto Sans SC Black" panose="020B0A00000000000000" pitchFamily="34" charset="-122"/>
                </a:rPr>
                <a:t>Latex</a:t>
              </a:r>
              <a:endParaRPr lang="zh-CN" altLang="en-US" sz="4400" b="1" dirty="0">
                <a:solidFill>
                  <a:schemeClr val="accent1">
                    <a:lumMod val="75000"/>
                  </a:schemeClr>
                </a:solidFill>
                <a:latin typeface="Noto Sans SC Black" panose="020B0A00000000000000" pitchFamily="34" charset="-122"/>
                <a:ea typeface="Noto Sans SC Black" panose="020B0A00000000000000" pitchFamily="34" charset="-122"/>
              </a:endParaRP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tx2">
                      <a:lumMod val="60000"/>
                      <a:lumOff val="40000"/>
                    </a:schemeClr>
                  </a:solidFill>
                  <a:latin typeface="Noto Sans SC Bold" panose="020B0800000000000000" pitchFamily="34" charset="-122"/>
                  <a:ea typeface="Noto Sans SC Bold" panose="020B0800000000000000" pitchFamily="34" charset="-122"/>
                </a:rPr>
                <a:t>学术科研</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791264" y="2943515"/>
            <a:ext cx="8341124" cy="587661"/>
          </a:xfrm>
          <a:prstGeom prst="rect">
            <a:avLst/>
          </a:prstGeom>
          <a:noFill/>
        </p:spPr>
        <p:txBody>
          <a:bodyPr wrap="square" rtlCol="0">
            <a:spAutoFit/>
          </a:bodyPr>
          <a:lstStyle/>
          <a:p>
            <a:pPr>
              <a:lnSpc>
                <a:spcPct val="150000"/>
              </a:lnSpc>
            </a:pPr>
            <a:r>
              <a:rPr lang="zh-CN" altLang="en-US"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基于</a:t>
            </a:r>
            <a:r>
              <a:rPr lang="en-US" altLang="zh-CN" sz="2400" b="1" dirty="0" err="1">
                <a:solidFill>
                  <a:schemeClr val="accent1">
                    <a:lumMod val="60000"/>
                    <a:lumOff val="40000"/>
                  </a:schemeClr>
                </a:solidFill>
                <a:latin typeface="Noto Sans SC Bold" panose="020B0800000000000000" pitchFamily="34" charset="-122"/>
                <a:ea typeface="Noto Sans SC Bold" panose="020B0800000000000000" pitchFamily="34" charset="-122"/>
              </a:rPr>
              <a:t>Tex</a:t>
            </a:r>
            <a:r>
              <a:rPr lang="zh-CN" altLang="en-US"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的文档排版系统</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p:txBody>
      </p:sp>
      <p:sp>
        <p:nvSpPr>
          <p:cNvPr id="20" name="TextBox 19">
            <a:extLst>
              <a:ext uri="{FF2B5EF4-FFF2-40B4-BE49-F238E27FC236}">
                <a16:creationId xmlns:a16="http://schemas.microsoft.com/office/drawing/2014/main" id="{C6E7DF1B-C13F-4088-8549-88AAA5ED7F60}"/>
              </a:ext>
            </a:extLst>
          </p:cNvPr>
          <p:cNvSpPr txBox="1"/>
          <p:nvPr/>
        </p:nvSpPr>
        <p:spPr>
          <a:xfrm>
            <a:off x="791264" y="3648499"/>
            <a:ext cx="8341124" cy="1695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Overleaf</a:t>
            </a:r>
          </a:p>
          <a:p>
            <a:pPr marL="342900" indent="-342900">
              <a:lnSpc>
                <a:spcPct val="150000"/>
              </a:lnSpc>
              <a:buFont typeface="Arial" panose="020B0604020202020204" pitchFamily="34" charset="0"/>
              <a:buChar char="•"/>
            </a:pPr>
            <a:r>
              <a:rPr lang="en-US" altLang="zh-CN" sz="2400" b="1" dirty="0" err="1">
                <a:solidFill>
                  <a:schemeClr val="accent1">
                    <a:lumMod val="60000"/>
                    <a:lumOff val="40000"/>
                  </a:schemeClr>
                </a:solidFill>
                <a:latin typeface="Noto Sans SC Bold" panose="020B0800000000000000" pitchFamily="34" charset="-122"/>
                <a:ea typeface="Noto Sans SC Bold" panose="020B0800000000000000" pitchFamily="34" charset="-122"/>
              </a:rPr>
              <a:t>TexStudio</a:t>
            </a:r>
            <a:endPar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endParaRPr>
          </a:p>
          <a:p>
            <a:pPr marL="342900" indent="-342900">
              <a:lnSpc>
                <a:spcPct val="150000"/>
              </a:lnSpc>
              <a:buFont typeface="Arial" panose="020B0604020202020204" pitchFamily="34" charset="0"/>
              <a:buChar char="•"/>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Visual Studio Code</a:t>
            </a:r>
          </a:p>
        </p:txBody>
      </p:sp>
    </p:spTree>
    <p:extLst>
      <p:ext uri="{BB962C8B-B14F-4D97-AF65-F5344CB8AC3E}">
        <p14:creationId xmlns:p14="http://schemas.microsoft.com/office/powerpoint/2010/main" val="1982335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16" name="Google Shape;116;p18"/>
          <p:cNvSpPr txBox="1">
            <a:spLocks noGrp="1"/>
          </p:cNvSpPr>
          <p:nvPr>
            <p:ph type="sldNum" idx="12"/>
          </p:nvPr>
        </p:nvSpPr>
        <p:spPr>
          <a:xfrm>
            <a:off x="11307445" y="6295764"/>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8</a:t>
            </a:fld>
            <a:endParaRPr/>
          </a:p>
        </p:txBody>
      </p:sp>
      <p:grpSp>
        <p:nvGrpSpPr>
          <p:cNvPr id="29" name="Google Shape;104;p18">
            <a:extLst>
              <a:ext uri="{FF2B5EF4-FFF2-40B4-BE49-F238E27FC236}">
                <a16:creationId xmlns:a16="http://schemas.microsoft.com/office/drawing/2014/main" id="{E9129DA6-439D-47A3-830F-361CF7441E3D}"/>
              </a:ext>
            </a:extLst>
          </p:cNvPr>
          <p:cNvGrpSpPr/>
          <p:nvPr/>
        </p:nvGrpSpPr>
        <p:grpSpPr>
          <a:xfrm rot="2143579">
            <a:off x="9651129" y="262752"/>
            <a:ext cx="1885975" cy="1885927"/>
            <a:chOff x="6643075" y="3664250"/>
            <a:chExt cx="407950" cy="407975"/>
          </a:xfrm>
        </p:grpSpPr>
        <p:sp>
          <p:nvSpPr>
            <p:cNvPr id="30" name="Google Shape;105;p18">
              <a:extLst>
                <a:ext uri="{FF2B5EF4-FFF2-40B4-BE49-F238E27FC236}">
                  <a16:creationId xmlns:a16="http://schemas.microsoft.com/office/drawing/2014/main" id="{0F4AFA8E-B27E-4743-B85F-71D7E152F184}"/>
                </a:ext>
              </a:extLst>
            </p:cNvPr>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6;p18">
              <a:extLst>
                <a:ext uri="{FF2B5EF4-FFF2-40B4-BE49-F238E27FC236}">
                  <a16:creationId xmlns:a16="http://schemas.microsoft.com/office/drawing/2014/main" id="{1363D0AB-CD9F-41CD-AA7A-D63AC3B5ADA1}"/>
                </a:ext>
              </a:extLst>
            </p:cNvPr>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 name="Google Shape;107;p18">
            <a:extLst>
              <a:ext uri="{FF2B5EF4-FFF2-40B4-BE49-F238E27FC236}">
                <a16:creationId xmlns:a16="http://schemas.microsoft.com/office/drawing/2014/main" id="{79561FE0-CCF9-4358-8A0A-7BD966606463}"/>
              </a:ext>
            </a:extLst>
          </p:cNvPr>
          <p:cNvGrpSpPr/>
          <p:nvPr/>
        </p:nvGrpSpPr>
        <p:grpSpPr>
          <a:xfrm rot="1556271">
            <a:off x="8744685" y="1709243"/>
            <a:ext cx="775407" cy="775363"/>
            <a:chOff x="576250" y="4319400"/>
            <a:chExt cx="442075" cy="442050"/>
          </a:xfrm>
        </p:grpSpPr>
        <p:sp>
          <p:nvSpPr>
            <p:cNvPr id="33" name="Google Shape;108;p18">
              <a:extLst>
                <a:ext uri="{FF2B5EF4-FFF2-40B4-BE49-F238E27FC236}">
                  <a16:creationId xmlns:a16="http://schemas.microsoft.com/office/drawing/2014/main" id="{AF312666-AB24-4411-9DDC-FA2D437B265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9;p18">
              <a:extLst>
                <a:ext uri="{FF2B5EF4-FFF2-40B4-BE49-F238E27FC236}">
                  <a16:creationId xmlns:a16="http://schemas.microsoft.com/office/drawing/2014/main" id="{64E00D18-6F98-4180-8199-2AB75127774E}"/>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110;p18">
              <a:extLst>
                <a:ext uri="{FF2B5EF4-FFF2-40B4-BE49-F238E27FC236}">
                  <a16:creationId xmlns:a16="http://schemas.microsoft.com/office/drawing/2014/main" id="{66757245-1DFD-4FCF-8ADF-F53CCA1092B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111;p18">
              <a:extLst>
                <a:ext uri="{FF2B5EF4-FFF2-40B4-BE49-F238E27FC236}">
                  <a16:creationId xmlns:a16="http://schemas.microsoft.com/office/drawing/2014/main" id="{A1B963DB-C9AB-4A97-A560-116796DC0658}"/>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 name="Google Shape;112;p18">
            <a:extLst>
              <a:ext uri="{FF2B5EF4-FFF2-40B4-BE49-F238E27FC236}">
                <a16:creationId xmlns:a16="http://schemas.microsoft.com/office/drawing/2014/main" id="{57C1CEFB-5C4E-4D6B-84FC-FEC883119007}"/>
              </a:ext>
            </a:extLst>
          </p:cNvPr>
          <p:cNvSpPr/>
          <p:nvPr/>
        </p:nvSpPr>
        <p:spPr>
          <a:xfrm rot="2143861">
            <a:off x="9447275" y="204289"/>
            <a:ext cx="294789" cy="2814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3;p18">
            <a:extLst>
              <a:ext uri="{FF2B5EF4-FFF2-40B4-BE49-F238E27FC236}">
                <a16:creationId xmlns:a16="http://schemas.microsoft.com/office/drawing/2014/main" id="{8CB1D853-FB28-4159-BB24-7D41DB0F272C}"/>
              </a:ext>
            </a:extLst>
          </p:cNvPr>
          <p:cNvSpPr/>
          <p:nvPr/>
        </p:nvSpPr>
        <p:spPr>
          <a:xfrm rot="4841034">
            <a:off x="11349317" y="1903457"/>
            <a:ext cx="447455" cy="42728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114;p18">
            <a:extLst>
              <a:ext uri="{FF2B5EF4-FFF2-40B4-BE49-F238E27FC236}">
                <a16:creationId xmlns:a16="http://schemas.microsoft.com/office/drawing/2014/main" id="{B0A850C9-9876-444A-A722-797454BFB7D8}"/>
              </a:ext>
            </a:extLst>
          </p:cNvPr>
          <p:cNvSpPr/>
          <p:nvPr/>
        </p:nvSpPr>
        <p:spPr>
          <a:xfrm rot="2144043">
            <a:off x="11879126" y="1857983"/>
            <a:ext cx="179275" cy="1711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 name="Google Shape;115;p18">
            <a:extLst>
              <a:ext uri="{FF2B5EF4-FFF2-40B4-BE49-F238E27FC236}">
                <a16:creationId xmlns:a16="http://schemas.microsoft.com/office/drawing/2014/main" id="{46CC46FF-5490-481E-835A-D9DE438AF0AE}"/>
              </a:ext>
            </a:extLst>
          </p:cNvPr>
          <p:cNvSpPr/>
          <p:nvPr/>
        </p:nvSpPr>
        <p:spPr>
          <a:xfrm rot="3423587">
            <a:off x="8571278" y="1284915"/>
            <a:ext cx="179217" cy="171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 name="Group 17">
            <a:extLst>
              <a:ext uri="{FF2B5EF4-FFF2-40B4-BE49-F238E27FC236}">
                <a16:creationId xmlns:a16="http://schemas.microsoft.com/office/drawing/2014/main" id="{F973983C-21B2-47B2-8CDF-62E70F2F8139}"/>
              </a:ext>
            </a:extLst>
          </p:cNvPr>
          <p:cNvGrpSpPr/>
          <p:nvPr/>
        </p:nvGrpSpPr>
        <p:grpSpPr>
          <a:xfrm>
            <a:off x="692039" y="1779903"/>
            <a:ext cx="11900499" cy="1067515"/>
            <a:chOff x="145750" y="1004529"/>
            <a:chExt cx="11900499" cy="1067515"/>
          </a:xfrm>
        </p:grpSpPr>
        <p:sp>
          <p:nvSpPr>
            <p:cNvPr id="2" name="TextBox 1">
              <a:extLst>
                <a:ext uri="{FF2B5EF4-FFF2-40B4-BE49-F238E27FC236}">
                  <a16:creationId xmlns:a16="http://schemas.microsoft.com/office/drawing/2014/main" id="{B42D2F53-A8D6-4126-B358-BDC16138F572}"/>
                </a:ext>
              </a:extLst>
            </p:cNvPr>
            <p:cNvSpPr txBox="1"/>
            <p:nvPr/>
          </p:nvSpPr>
          <p:spPr>
            <a:xfrm>
              <a:off x="145750" y="1004529"/>
              <a:ext cx="11900499" cy="769441"/>
            </a:xfrm>
            <a:prstGeom prst="rect">
              <a:avLst/>
            </a:prstGeom>
            <a:noFill/>
          </p:spPr>
          <p:txBody>
            <a:bodyPr wrap="square" rtlCol="0">
              <a:spAutoFit/>
            </a:bodyPr>
            <a:lstStyle/>
            <a:p>
              <a:r>
                <a:rPr lang="zh-CN" altLang="en-US" sz="4400" b="1" dirty="0">
                  <a:solidFill>
                    <a:schemeClr val="accent1">
                      <a:lumMod val="75000"/>
                    </a:schemeClr>
                  </a:solidFill>
                  <a:latin typeface="Noto Sans SC Black" panose="020B0A00000000000000" pitchFamily="34" charset="-122"/>
                  <a:ea typeface="Noto Sans SC Black" panose="020B0A00000000000000" pitchFamily="34" charset="-122"/>
                </a:rPr>
                <a:t>知识库管理</a:t>
              </a:r>
            </a:p>
          </p:txBody>
        </p:sp>
        <p:cxnSp>
          <p:nvCxnSpPr>
            <p:cNvPr id="6" name="Straight Connector 5">
              <a:extLst>
                <a:ext uri="{FF2B5EF4-FFF2-40B4-BE49-F238E27FC236}">
                  <a16:creationId xmlns:a16="http://schemas.microsoft.com/office/drawing/2014/main" id="{2FA2ABD2-9565-433B-ADE8-484EB7CCD24B}"/>
                </a:ext>
              </a:extLst>
            </p:cNvPr>
            <p:cNvCxnSpPr>
              <a:cxnSpLocks/>
            </p:cNvCxnSpPr>
            <p:nvPr/>
          </p:nvCxnSpPr>
          <p:spPr>
            <a:xfrm>
              <a:off x="256587" y="2041236"/>
              <a:ext cx="7647709"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A84E93-94AD-4D22-BDA2-577DB9343BA6}"/>
                </a:ext>
              </a:extLst>
            </p:cNvPr>
            <p:cNvSpPr txBox="1"/>
            <p:nvPr/>
          </p:nvSpPr>
          <p:spPr>
            <a:xfrm>
              <a:off x="6902831" y="1702712"/>
              <a:ext cx="1302906" cy="369332"/>
            </a:xfrm>
            <a:prstGeom prst="rect">
              <a:avLst/>
            </a:prstGeom>
            <a:noFill/>
          </p:spPr>
          <p:txBody>
            <a:bodyPr wrap="square" rtlCol="0">
              <a:spAutoFit/>
            </a:bodyPr>
            <a:lstStyle/>
            <a:p>
              <a:r>
                <a:rPr lang="zh-CN" altLang="en-US" dirty="0">
                  <a:solidFill>
                    <a:schemeClr val="tx2">
                      <a:lumMod val="60000"/>
                      <a:lumOff val="40000"/>
                    </a:schemeClr>
                  </a:solidFill>
                  <a:latin typeface="Noto Sans SC Bold" panose="020B0800000000000000" pitchFamily="34" charset="-122"/>
                  <a:ea typeface="Noto Sans SC Bold" panose="020B0800000000000000" pitchFamily="34" charset="-122"/>
                </a:rPr>
                <a:t>学术科研</a:t>
              </a:r>
            </a:p>
          </p:txBody>
        </p:sp>
      </p:grpSp>
      <p:sp>
        <p:nvSpPr>
          <p:cNvPr id="16" name="TextBox 15">
            <a:extLst>
              <a:ext uri="{FF2B5EF4-FFF2-40B4-BE49-F238E27FC236}">
                <a16:creationId xmlns:a16="http://schemas.microsoft.com/office/drawing/2014/main" id="{EEAF942A-7A0B-43EE-92E5-978EF91DCF6C}"/>
              </a:ext>
            </a:extLst>
          </p:cNvPr>
          <p:cNvSpPr txBox="1"/>
          <p:nvPr/>
        </p:nvSpPr>
        <p:spPr>
          <a:xfrm>
            <a:off x="791264" y="2943515"/>
            <a:ext cx="2387365" cy="587661"/>
          </a:xfrm>
          <a:prstGeom prst="rect">
            <a:avLst/>
          </a:prstGeom>
          <a:noFill/>
        </p:spPr>
        <p:txBody>
          <a:bodyPr wrap="square" rtlCol="0">
            <a:spAutoFit/>
          </a:bodyPr>
          <a:lstStyle/>
          <a:p>
            <a:pPr>
              <a:lnSpc>
                <a:spcPct val="150000"/>
              </a:lnSpc>
            </a:pPr>
            <a:r>
              <a:rPr lang="en-US" altLang="zh-CN" sz="2400" b="1" dirty="0">
                <a:solidFill>
                  <a:schemeClr val="accent1">
                    <a:lumMod val="60000"/>
                    <a:lumOff val="40000"/>
                  </a:schemeClr>
                </a:solidFill>
                <a:latin typeface="Noto Sans SC Bold" panose="020B0800000000000000" pitchFamily="34" charset="-122"/>
                <a:ea typeface="Noto Sans SC Bold" panose="020B0800000000000000" pitchFamily="34" charset="-122"/>
              </a:rPr>
              <a:t>Obsidian</a:t>
            </a:r>
          </a:p>
        </p:txBody>
      </p:sp>
      <p:sp>
        <p:nvSpPr>
          <p:cNvPr id="20" name="TextBox 19">
            <a:extLst>
              <a:ext uri="{FF2B5EF4-FFF2-40B4-BE49-F238E27FC236}">
                <a16:creationId xmlns:a16="http://schemas.microsoft.com/office/drawing/2014/main" id="{C6E7DF1B-C13F-4088-8549-88AAA5ED7F60}"/>
              </a:ext>
            </a:extLst>
          </p:cNvPr>
          <p:cNvSpPr txBox="1"/>
          <p:nvPr/>
        </p:nvSpPr>
        <p:spPr>
          <a:xfrm>
            <a:off x="791264" y="3648499"/>
            <a:ext cx="2387365" cy="15305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1600" b="1" dirty="0">
                <a:solidFill>
                  <a:schemeClr val="accent5">
                    <a:lumMod val="75000"/>
                  </a:schemeClr>
                </a:solidFill>
                <a:latin typeface="Noto Sans SC Bold" panose="020B0800000000000000" pitchFamily="34" charset="-122"/>
                <a:ea typeface="Noto Sans SC Bold" panose="020B0800000000000000" pitchFamily="34" charset="-122"/>
              </a:rPr>
              <a:t>双向引用</a:t>
            </a:r>
            <a:endParaRPr lang="en-US" altLang="zh-CN" sz="1600" b="1" dirty="0">
              <a:solidFill>
                <a:schemeClr val="accent5">
                  <a:lumMod val="75000"/>
                </a:schemeClr>
              </a:solidFill>
              <a:latin typeface="Noto Sans SC Bold" panose="020B0800000000000000" pitchFamily="34" charset="-122"/>
              <a:ea typeface="Noto Sans SC Bold" panose="020B0800000000000000" pitchFamily="34" charset="-122"/>
            </a:endParaRPr>
          </a:p>
          <a:p>
            <a:pPr marL="342900" indent="-342900">
              <a:lnSpc>
                <a:spcPct val="150000"/>
              </a:lnSpc>
              <a:buFont typeface="Arial" panose="020B0604020202020204" pitchFamily="34" charset="0"/>
              <a:buChar char="•"/>
            </a:pPr>
            <a:r>
              <a:rPr lang="zh-CN" altLang="en-US" sz="1600" b="1" dirty="0">
                <a:solidFill>
                  <a:schemeClr val="accent5">
                    <a:lumMod val="75000"/>
                  </a:schemeClr>
                </a:solidFill>
                <a:latin typeface="Noto Sans SC Bold" panose="020B0800000000000000" pitchFamily="34" charset="-122"/>
                <a:ea typeface="Noto Sans SC Bold" panose="020B0800000000000000" pitchFamily="34" charset="-122"/>
              </a:rPr>
              <a:t>标签化管理</a:t>
            </a:r>
            <a:endParaRPr lang="en-US" altLang="zh-CN" sz="1600" b="1" dirty="0">
              <a:solidFill>
                <a:schemeClr val="accent5">
                  <a:lumMod val="75000"/>
                </a:schemeClr>
              </a:solidFill>
              <a:latin typeface="Noto Sans SC Bold" panose="020B0800000000000000" pitchFamily="34" charset="-122"/>
              <a:ea typeface="Noto Sans SC Bold" panose="020B0800000000000000" pitchFamily="34" charset="-122"/>
            </a:endParaRPr>
          </a:p>
          <a:p>
            <a:pPr marL="342900" indent="-342900">
              <a:lnSpc>
                <a:spcPct val="150000"/>
              </a:lnSpc>
              <a:buFont typeface="Arial" panose="020B0604020202020204" pitchFamily="34" charset="0"/>
              <a:buChar char="•"/>
            </a:pPr>
            <a:r>
              <a:rPr lang="zh-CN" altLang="en-US" sz="1600" b="1" dirty="0">
                <a:solidFill>
                  <a:schemeClr val="accent5">
                    <a:lumMod val="75000"/>
                  </a:schemeClr>
                </a:solidFill>
                <a:latin typeface="Noto Sans SC Bold" panose="020B0800000000000000" pitchFamily="34" charset="-122"/>
                <a:ea typeface="Noto Sans SC Bold" panose="020B0800000000000000" pitchFamily="34" charset="-122"/>
              </a:rPr>
              <a:t>开放的插件社区</a:t>
            </a:r>
            <a:endParaRPr lang="en-US" altLang="zh-CN" sz="1600" b="1" dirty="0">
              <a:solidFill>
                <a:schemeClr val="accent5">
                  <a:lumMod val="75000"/>
                </a:schemeClr>
              </a:solidFill>
              <a:latin typeface="Noto Sans SC Bold" panose="020B0800000000000000" pitchFamily="34" charset="-122"/>
              <a:ea typeface="Noto Sans SC Bold" panose="020B0800000000000000" pitchFamily="34" charset="-122"/>
            </a:endParaRPr>
          </a:p>
          <a:p>
            <a:pPr marL="342900" indent="-342900">
              <a:lnSpc>
                <a:spcPct val="150000"/>
              </a:lnSpc>
              <a:buFont typeface="Arial" panose="020B0604020202020204" pitchFamily="34" charset="0"/>
              <a:buChar char="•"/>
            </a:pPr>
            <a:r>
              <a:rPr lang="zh-CN" altLang="en-US" sz="1600" b="1" dirty="0">
                <a:solidFill>
                  <a:schemeClr val="accent5">
                    <a:lumMod val="75000"/>
                  </a:schemeClr>
                </a:solidFill>
                <a:latin typeface="Noto Sans SC Bold" panose="020B0800000000000000" pitchFamily="34" charset="-122"/>
                <a:ea typeface="Noto Sans SC Bold" panose="020B0800000000000000" pitchFamily="34" charset="-122"/>
              </a:rPr>
              <a:t>美观的界面</a:t>
            </a:r>
            <a:endParaRPr lang="en-US" altLang="zh-CN" sz="1600" b="1" dirty="0">
              <a:solidFill>
                <a:schemeClr val="accent5">
                  <a:lumMod val="75000"/>
                </a:schemeClr>
              </a:solidFill>
              <a:latin typeface="Noto Sans SC Bold" panose="020B0800000000000000" pitchFamily="34" charset="-122"/>
              <a:ea typeface="Noto Sans SC Bold" panose="020B0800000000000000" pitchFamily="34" charset="-122"/>
            </a:endParaRPr>
          </a:p>
        </p:txBody>
      </p:sp>
    </p:spTree>
    <p:extLst>
      <p:ext uri="{BB962C8B-B14F-4D97-AF65-F5344CB8AC3E}">
        <p14:creationId xmlns:p14="http://schemas.microsoft.com/office/powerpoint/2010/main" val="2118027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4" name="Picture 3">
            <a:extLst>
              <a:ext uri="{FF2B5EF4-FFF2-40B4-BE49-F238E27FC236}">
                <a16:creationId xmlns:a16="http://schemas.microsoft.com/office/drawing/2014/main" id="{EF4B566D-F44D-40AF-81A9-7394030B2920}"/>
              </a:ext>
            </a:extLst>
          </p:cNvPr>
          <p:cNvPicPr>
            <a:picLocks noChangeAspect="1"/>
          </p:cNvPicPr>
          <p:nvPr/>
        </p:nvPicPr>
        <p:blipFill>
          <a:blip r:embed="rId3"/>
          <a:stretch>
            <a:fillRect/>
          </a:stretch>
        </p:blipFill>
        <p:spPr>
          <a:xfrm>
            <a:off x="224790" y="0"/>
            <a:ext cx="11742420" cy="6865239"/>
          </a:xfrm>
          <a:prstGeom prst="rect">
            <a:avLst/>
          </a:prstGeom>
        </p:spPr>
      </p:pic>
    </p:spTree>
    <p:extLst>
      <p:ext uri="{BB962C8B-B14F-4D97-AF65-F5344CB8AC3E}">
        <p14:creationId xmlns:p14="http://schemas.microsoft.com/office/powerpoint/2010/main" val="32548576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1208</Words>
  <Application>Microsoft Office PowerPoint</Application>
  <PresentationFormat>Widescreen</PresentationFormat>
  <Paragraphs>124</Paragraphs>
  <Slides>28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Noto Sans SC Black</vt:lpstr>
      <vt:lpstr>Noto Sans SC Bold</vt:lpstr>
      <vt:lpstr>Noto Sans SC Regular</vt:lpstr>
      <vt:lpstr>Noto Serif SC</vt:lpstr>
      <vt:lpstr>等线</vt:lpstr>
      <vt:lpstr>等线 Light</vt:lpstr>
      <vt:lpstr>Arial</vt:lpstr>
      <vt:lpstr>Cascadia Code</vt:lpstr>
      <vt:lpstr>Fira Code</vt:lpstr>
      <vt:lpstr>Office Theme</vt:lpstr>
      <vt:lpstr>学院路小学 小太阳编程兴趣班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在游戏中学习编程</vt:lpstr>
      <vt:lpstr>1.GLADIABOTS - AI Combat Arena（角斗机甲-AI竞技场）</vt:lpstr>
      <vt:lpstr>游戏画面演示</vt:lpstr>
      <vt:lpstr>2.Hacknet(黑客网络)--linux指令学习</vt:lpstr>
      <vt:lpstr>游戏截图展示</vt:lpstr>
      <vt:lpstr>3.MHRD(微硬公司)---CPU硬件编程语言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学院路小学 小太阳编程兴趣班</dc:title>
  <dc:creator>Jecosine Mo</dc:creator>
  <cp:lastModifiedBy>Mo Jecosine</cp:lastModifiedBy>
  <cp:revision>92</cp:revision>
  <dcterms:created xsi:type="dcterms:W3CDTF">2021-06-10T00:59:51Z</dcterms:created>
  <dcterms:modified xsi:type="dcterms:W3CDTF">2021-06-11T00:43:31Z</dcterms:modified>
</cp:coreProperties>
</file>